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Lst>
  <p:notesMasterIdLst>
    <p:notesMasterId r:id="rId16"/>
  </p:notesMasterIdLst>
  <p:sldIdLst>
    <p:sldId id="487" r:id="rId2"/>
    <p:sldId id="257" r:id="rId3"/>
    <p:sldId id="258" r:id="rId4"/>
    <p:sldId id="285" r:id="rId5"/>
    <p:sldId id="503" r:id="rId6"/>
    <p:sldId id="510" r:id="rId7"/>
    <p:sldId id="505" r:id="rId8"/>
    <p:sldId id="506" r:id="rId9"/>
    <p:sldId id="500" r:id="rId10"/>
    <p:sldId id="501" r:id="rId11"/>
    <p:sldId id="502" r:id="rId12"/>
    <p:sldId id="507" r:id="rId13"/>
    <p:sldId id="508" r:id="rId14"/>
    <p:sldId id="498" r:id="rId15"/>
  </p:sldIdLst>
  <p:sldSz cx="9906000" cy="6858000" type="A4"/>
  <p:notesSz cx="7772400" cy="100584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09" d="100"/>
          <a:sy n="109" d="100"/>
        </p:scale>
        <p:origin x="1416"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9CEB68FC-21B9-4EA5-A2CA-CAB86CBC6EB7}"/>
              </a:ext>
            </a:extLst>
          </p:cNvPr>
          <p:cNvSpPr>
            <a:spLocks noGrp="1" noRot="1" noChangeAspect="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8A665128-93FA-4DDB-A687-A12801ADBF89}"/>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t-BR" altLang="pt-BR" noProof="0"/>
          </a:p>
        </p:txBody>
      </p:sp>
      <p:sp>
        <p:nvSpPr>
          <p:cNvPr id="5123" name="Rectangle 3">
            <a:extLst>
              <a:ext uri="{FF2B5EF4-FFF2-40B4-BE49-F238E27FC236}">
                <a16:creationId xmlns:a16="http://schemas.microsoft.com/office/drawing/2014/main" id="{016A4410-6724-425A-A3D6-E8B35E7D4011}"/>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US" altLang="pt-BR"/>
          </a:p>
        </p:txBody>
      </p:sp>
      <p:sp>
        <p:nvSpPr>
          <p:cNvPr id="5124" name="Rectangle 4">
            <a:extLst>
              <a:ext uri="{FF2B5EF4-FFF2-40B4-BE49-F238E27FC236}">
                <a16:creationId xmlns:a16="http://schemas.microsoft.com/office/drawing/2014/main" id="{FAFC6D9E-E0BB-4E33-96B3-0A0F0F0A1086}"/>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US" altLang="pt-BR"/>
          </a:p>
        </p:txBody>
      </p:sp>
      <p:sp>
        <p:nvSpPr>
          <p:cNvPr id="5125" name="Rectangle 5">
            <a:extLst>
              <a:ext uri="{FF2B5EF4-FFF2-40B4-BE49-F238E27FC236}">
                <a16:creationId xmlns:a16="http://schemas.microsoft.com/office/drawing/2014/main" id="{D92DD378-DA8D-4683-996B-A8497AC4A832}"/>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US" altLang="pt-BR"/>
          </a:p>
        </p:txBody>
      </p:sp>
      <p:sp>
        <p:nvSpPr>
          <p:cNvPr id="5126" name="Rectangle 6">
            <a:extLst>
              <a:ext uri="{FF2B5EF4-FFF2-40B4-BE49-F238E27FC236}">
                <a16:creationId xmlns:a16="http://schemas.microsoft.com/office/drawing/2014/main" id="{4C8E99D7-E413-43C7-97EC-857EE5C54453}"/>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smtClean="0">
                <a:solidFill>
                  <a:srgbClr val="000000"/>
                </a:solidFill>
                <a:latin typeface="Times New Roman" panose="02020603050405020304" pitchFamily="18" charset="0"/>
                <a:cs typeface="Segoe UI" panose="020B0502040204020203" pitchFamily="34" charset="0"/>
              </a:defRPr>
            </a:lvl1pPr>
          </a:lstStyle>
          <a:p>
            <a:pPr>
              <a:defRPr/>
            </a:pPr>
            <a:fld id="{CCC42ABC-9F77-4976-9217-62CAC043B9BA}" type="slidenum">
              <a:rPr lang="en-US" altLang="pt-BR"/>
              <a:pPr>
                <a:defRPr/>
              </a:pPr>
              <a:t>‹nº›</a:t>
            </a:fld>
            <a:endParaRPr lang="en-US" altLang="pt-B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F65DC664-D3D7-4F7B-932E-B384C6492AD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EBD974CF-C4BD-41EB-89EB-6D84B6DE4902}" type="slidenum">
              <a:rPr lang="en-US" altLang="pt-BR">
                <a:solidFill>
                  <a:srgbClr val="000000"/>
                </a:solidFill>
                <a:latin typeface="Times New Roman" panose="02020603050405020304" pitchFamily="18" charset="0"/>
              </a:rPr>
              <a:pPr/>
              <a:t>2</a:t>
            </a:fld>
            <a:endParaRPr lang="en-US" altLang="pt-BR">
              <a:solidFill>
                <a:srgbClr val="000000"/>
              </a:solidFill>
              <a:latin typeface="Times New Roman" panose="02020603050405020304" pitchFamily="18" charset="0"/>
            </a:endParaRPr>
          </a:p>
        </p:txBody>
      </p:sp>
      <p:sp>
        <p:nvSpPr>
          <p:cNvPr id="9219" name="Rectangle 1">
            <a:extLst>
              <a:ext uri="{FF2B5EF4-FFF2-40B4-BE49-F238E27FC236}">
                <a16:creationId xmlns:a16="http://schemas.microsoft.com/office/drawing/2014/main" id="{805B473E-6E08-4DF9-AD91-2EB34917A8B2}"/>
              </a:ext>
            </a:extLst>
          </p:cNvPr>
          <p:cNvSpPr txBox="1">
            <a:spLocks noGrp="1" noRot="1" noChangeAspect="1" noChangeArrowheads="1" noTextEdit="1"/>
          </p:cNvSpPr>
          <p:nvPr>
            <p:ph type="sldImg"/>
          </p:nvPr>
        </p:nvSpPr>
        <p:spPr>
          <a:xfrm>
            <a:off x="1160463" y="763588"/>
            <a:ext cx="5449887"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DE158E15-B9A3-4722-B8B4-2DFB04165BE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13</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391408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3</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5</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75292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6</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257592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7</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83231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8</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34578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9</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274179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10</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244874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BA74770-2506-4CE1-B807-859A7ADAA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7AA3EEEA-0493-4689-A89F-3ACDA6AC9922}" type="slidenum">
              <a:rPr lang="en-US" altLang="pt-BR">
                <a:solidFill>
                  <a:srgbClr val="000000"/>
                </a:solidFill>
                <a:latin typeface="Times New Roman" panose="02020603050405020304" pitchFamily="18" charset="0"/>
              </a:rPr>
              <a:pPr/>
              <a:t>11</a:t>
            </a:fld>
            <a:endParaRPr lang="en-US" altLang="pt-BR">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46315462-FD7E-495A-815F-6872A583FB28}"/>
              </a:ext>
            </a:extLst>
          </p:cNvPr>
          <p:cNvSpPr txBox="1">
            <a:spLocks noGrp="1" noRot="1" noChangeAspect="1" noChangeArrowheads="1" noTextEdit="1"/>
          </p:cNvSpPr>
          <p:nvPr>
            <p:ph type="sldImg"/>
          </p:nvPr>
        </p:nvSpPr>
        <p:spPr>
          <a:xfrm>
            <a:off x="1162050" y="763588"/>
            <a:ext cx="54483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3C6CED0A-99A6-45B7-AED4-2DF8923D151C}"/>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3795711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hyperlink" Target="https://twitter.com/inep_imprensa" TargetMode="External"/><Relationship Id="rId2" Type="http://schemas.openxmlformats.org/officeDocument/2006/relationships/hyperlink" Target="https://www.instagram.com/inepcomunicacao/" TargetMode="External"/><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hyperlink" Target="https://www.facebook.com/Inep.oficial/?fref=ts" TargetMode="External"/><Relationship Id="rId9" Type="http://schemas.openxmlformats.org/officeDocument/2006/relationships/hyperlink" Target="https://www.youtube.com/inepimprens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D4609A7-D9FE-4B66-8022-AF3BB037C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5" y="0"/>
            <a:ext cx="9902811" cy="6858000"/>
          </a:xfrm>
          <a:prstGeom prst="rect">
            <a:avLst/>
          </a:prstGeom>
        </p:spPr>
      </p:pic>
      <p:pic>
        <p:nvPicPr>
          <p:cNvPr id="11" name="Imagem 10">
            <a:extLst>
              <a:ext uri="{FF2B5EF4-FFF2-40B4-BE49-F238E27FC236}">
                <a16:creationId xmlns:a16="http://schemas.microsoft.com/office/drawing/2014/main" id="{3F63917D-B0E1-454B-A55D-01CDA6F587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1199" y="424711"/>
            <a:ext cx="2837686" cy="1213622"/>
          </a:xfrm>
          <a:prstGeom prst="rect">
            <a:avLst/>
          </a:prstGeom>
        </p:spPr>
      </p:pic>
      <p:pic>
        <p:nvPicPr>
          <p:cNvPr id="13" name="Imagem 12">
            <a:extLst>
              <a:ext uri="{FF2B5EF4-FFF2-40B4-BE49-F238E27FC236}">
                <a16:creationId xmlns:a16="http://schemas.microsoft.com/office/drawing/2014/main" id="{62BC454B-BA63-4A2A-BD75-3A35B48F84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4570850" cy="6858000"/>
          </a:xfrm>
          <a:prstGeom prst="rect">
            <a:avLst/>
          </a:prstGeom>
        </p:spPr>
      </p:pic>
    </p:spTree>
    <p:extLst>
      <p:ext uri="{BB962C8B-B14F-4D97-AF65-F5344CB8AC3E}">
        <p14:creationId xmlns:p14="http://schemas.microsoft.com/office/powerpoint/2010/main" val="110450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6812C9B-96B8-4CA8-A7EF-06165D294E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0850" cy="6858000"/>
          </a:xfrm>
          <a:prstGeom prst="rect">
            <a:avLst/>
          </a:prstGeom>
        </p:spPr>
      </p:pic>
      <p:pic>
        <p:nvPicPr>
          <p:cNvPr id="5" name="Imagem 4">
            <a:extLst>
              <a:ext uri="{FF2B5EF4-FFF2-40B4-BE49-F238E27FC236}">
                <a16:creationId xmlns:a16="http://schemas.microsoft.com/office/drawing/2014/main" id="{FD162293-7CFD-4527-A737-D4E2A4A7C9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1199" y="424711"/>
            <a:ext cx="2837686" cy="1213622"/>
          </a:xfrm>
          <a:prstGeom prst="rect">
            <a:avLst/>
          </a:prstGeom>
        </p:spPr>
      </p:pic>
    </p:spTree>
    <p:extLst>
      <p:ext uri="{BB962C8B-B14F-4D97-AF65-F5344CB8AC3E}">
        <p14:creationId xmlns:p14="http://schemas.microsoft.com/office/powerpoint/2010/main" val="310162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0CC064F-E5BC-4013-90C3-640F292B7B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5" y="-1104"/>
            <a:ext cx="9904406" cy="6859105"/>
          </a:xfrm>
          <a:prstGeom prst="rect">
            <a:avLst/>
          </a:prstGeom>
        </p:spPr>
      </p:pic>
      <p:pic>
        <p:nvPicPr>
          <p:cNvPr id="3" name="Imagem 2">
            <a:extLst>
              <a:ext uri="{FF2B5EF4-FFF2-40B4-BE49-F238E27FC236}">
                <a16:creationId xmlns:a16="http://schemas.microsoft.com/office/drawing/2014/main" id="{621AEF7F-33D4-4CFA-8531-B9B836FA27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4570850" cy="6858000"/>
          </a:xfrm>
          <a:prstGeom prst="rect">
            <a:avLst/>
          </a:prstGeom>
        </p:spPr>
      </p:pic>
    </p:spTree>
    <p:extLst>
      <p:ext uri="{BB962C8B-B14F-4D97-AF65-F5344CB8AC3E}">
        <p14:creationId xmlns:p14="http://schemas.microsoft.com/office/powerpoint/2010/main" val="350642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BD10C78-3FB2-4750-A2D0-AAFA37A82E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5" y="-1104"/>
            <a:ext cx="9904405" cy="6859104"/>
          </a:xfrm>
          <a:prstGeom prst="rect">
            <a:avLst/>
          </a:prstGeom>
        </p:spPr>
      </p:pic>
    </p:spTree>
    <p:extLst>
      <p:ext uri="{BB962C8B-B14F-4D97-AF65-F5344CB8AC3E}">
        <p14:creationId xmlns:p14="http://schemas.microsoft.com/office/powerpoint/2010/main" val="128664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F96639E5-57F2-4201-91DB-67405B1E85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8"/>
          <a:stretch/>
        </p:blipFill>
        <p:spPr>
          <a:xfrm>
            <a:off x="16775" y="-34939"/>
            <a:ext cx="4526262" cy="6892939"/>
          </a:xfrm>
          <a:prstGeom prst="rect">
            <a:avLst/>
          </a:prstGeom>
        </p:spPr>
      </p:pic>
      <p:pic>
        <p:nvPicPr>
          <p:cNvPr id="14" name="Imagem 13">
            <a:extLst>
              <a:ext uri="{FF2B5EF4-FFF2-40B4-BE49-F238E27FC236}">
                <a16:creationId xmlns:a16="http://schemas.microsoft.com/office/drawing/2014/main" id="{95E299CC-CE14-4E57-B648-D93BAB26D7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2730" y="685953"/>
            <a:ext cx="2126496" cy="907105"/>
          </a:xfrm>
          <a:prstGeom prst="rect">
            <a:avLst/>
          </a:prstGeom>
        </p:spPr>
      </p:pic>
      <p:pic>
        <p:nvPicPr>
          <p:cNvPr id="5" name="Imagem 4">
            <a:extLst>
              <a:ext uri="{FF2B5EF4-FFF2-40B4-BE49-F238E27FC236}">
                <a16:creationId xmlns:a16="http://schemas.microsoft.com/office/drawing/2014/main" id="{810C917F-17D3-45CE-9CB9-5829173735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 y="0"/>
            <a:ext cx="9902811" cy="6858000"/>
          </a:xfrm>
          <a:prstGeom prst="rect">
            <a:avLst/>
          </a:prstGeom>
        </p:spPr>
      </p:pic>
    </p:spTree>
    <p:extLst>
      <p:ext uri="{BB962C8B-B14F-4D97-AF65-F5344CB8AC3E}">
        <p14:creationId xmlns:p14="http://schemas.microsoft.com/office/powerpoint/2010/main" val="1689217628"/>
      </p:ext>
    </p:extLst>
  </p:cSld>
  <p:clrMapOvr>
    <a:masterClrMapping/>
  </p:clrMapOvr>
  <p:extLst>
    <p:ext uri="{DCECCB84-F9BA-43D5-87BE-67443E8EF086}">
      <p15:sldGuideLst xmlns:p15="http://schemas.microsoft.com/office/powerpoint/2012/main">
        <p15:guide id="1" orient="horz" pos="4513">
          <p15:clr>
            <a:srgbClr val="FBAE40"/>
          </p15:clr>
        </p15:guide>
        <p15:guide id="2" pos="6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621428E-4E66-475B-BB75-8169E23D57F6}" type="datetimeFigureOut">
              <a:rPr lang="pt-BR" smtClean="0"/>
              <a:t>27/02/2020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1B94FF0-629A-49CE-BE8F-D8432311F616}" type="slidenum">
              <a:rPr lang="pt-BR" smtClean="0"/>
              <a:t>‹nº›</a:t>
            </a:fld>
            <a:endParaRPr lang="pt-BR"/>
          </a:p>
        </p:txBody>
      </p:sp>
      <p:pic>
        <p:nvPicPr>
          <p:cNvPr id="7" name="Imagem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44624"/>
            <a:ext cx="9799200" cy="6771600"/>
          </a:xfrm>
          <a:prstGeom prst="rect">
            <a:avLst/>
          </a:prstGeom>
        </p:spPr>
      </p:pic>
    </p:spTree>
    <p:extLst>
      <p:ext uri="{BB962C8B-B14F-4D97-AF65-F5344CB8AC3E}">
        <p14:creationId xmlns:p14="http://schemas.microsoft.com/office/powerpoint/2010/main" val="370614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_CAPA">
    <p:spTree>
      <p:nvGrpSpPr>
        <p:cNvPr id="1" name=""/>
        <p:cNvGrpSpPr/>
        <p:nvPr/>
      </p:nvGrpSpPr>
      <p:grpSpPr>
        <a:xfrm>
          <a:off x="0" y="0"/>
          <a:ext cx="0" cy="0"/>
          <a:chOff x="0" y="0"/>
          <a:chExt cx="0" cy="0"/>
        </a:xfrm>
      </p:grpSpPr>
      <p:pic>
        <p:nvPicPr>
          <p:cNvPr id="54" name="Imagem 53">
            <a:extLst>
              <a:ext uri="{FF2B5EF4-FFF2-40B4-BE49-F238E27FC236}">
                <a16:creationId xmlns:a16="http://schemas.microsoft.com/office/drawing/2014/main" id="{CF8714BC-793A-4E0E-809A-78B6F625DF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906000" cy="6858000"/>
          </a:xfrm>
          <a:prstGeom prst="rect">
            <a:avLst/>
          </a:prstGeom>
        </p:spPr>
      </p:pic>
      <p:pic>
        <p:nvPicPr>
          <p:cNvPr id="57" name="Imagem 56">
            <a:extLst>
              <a:ext uri="{FF2B5EF4-FFF2-40B4-BE49-F238E27FC236}">
                <a16:creationId xmlns:a16="http://schemas.microsoft.com/office/drawing/2014/main" id="{20C31E07-B2B8-4975-A7D7-A07A070F47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426"/>
          <a:stretch/>
        </p:blipFill>
        <p:spPr>
          <a:xfrm rot="10800000">
            <a:off x="4953000" y="0"/>
            <a:ext cx="4953000" cy="6858000"/>
          </a:xfrm>
          <a:prstGeom prst="rect">
            <a:avLst/>
          </a:prstGeom>
        </p:spPr>
      </p:pic>
      <p:pic>
        <p:nvPicPr>
          <p:cNvPr id="7" name="Imagem 6">
            <a:extLst>
              <a:ext uri="{FF2B5EF4-FFF2-40B4-BE49-F238E27FC236}">
                <a16:creationId xmlns:a16="http://schemas.microsoft.com/office/drawing/2014/main" id="{D8DD3F05-6F2A-40A0-AD07-9EC74D2CDF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42" y="1071708"/>
            <a:ext cx="3665007" cy="1039773"/>
          </a:xfrm>
          <a:prstGeom prst="rect">
            <a:avLst/>
          </a:prstGeom>
        </p:spPr>
      </p:pic>
      <p:pic>
        <p:nvPicPr>
          <p:cNvPr id="6" name="Imagem 5">
            <a:extLst>
              <a:ext uri="{FF2B5EF4-FFF2-40B4-BE49-F238E27FC236}">
                <a16:creationId xmlns:a16="http://schemas.microsoft.com/office/drawing/2014/main" id="{DD7B75D4-8115-44CA-8996-1A2137B03D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521" y="6063364"/>
            <a:ext cx="2028258" cy="441961"/>
          </a:xfrm>
          <a:prstGeom prst="rect">
            <a:avLst/>
          </a:prstGeom>
        </p:spPr>
      </p:pic>
      <p:pic>
        <p:nvPicPr>
          <p:cNvPr id="3" name="Imagem 2">
            <a:extLst>
              <a:ext uri="{FF2B5EF4-FFF2-40B4-BE49-F238E27FC236}">
                <a16:creationId xmlns:a16="http://schemas.microsoft.com/office/drawing/2014/main" id="{699F10F6-E3F3-444B-BB96-17EC25967D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8521" y="6063363"/>
            <a:ext cx="2025781" cy="445009"/>
          </a:xfrm>
          <a:prstGeom prst="rect">
            <a:avLst/>
          </a:prstGeom>
        </p:spPr>
      </p:pic>
    </p:spTree>
    <p:extLst>
      <p:ext uri="{BB962C8B-B14F-4D97-AF65-F5344CB8AC3E}">
        <p14:creationId xmlns:p14="http://schemas.microsoft.com/office/powerpoint/2010/main" val="56288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YOUT_CONTATO E REDE SOCIAL">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369657C6-0CCA-4C2E-B7AC-E67E2964D09F}"/>
              </a:ext>
            </a:extLst>
          </p:cNvPr>
          <p:cNvSpPr/>
          <p:nvPr userDrawn="1"/>
        </p:nvSpPr>
        <p:spPr>
          <a:xfrm>
            <a:off x="0" y="0"/>
            <a:ext cx="9906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8E2084F8-49CF-4463-A562-A89A1AED2A43}"/>
              </a:ext>
            </a:extLst>
          </p:cNvPr>
          <p:cNvSpPr/>
          <p:nvPr userDrawn="1"/>
        </p:nvSpPr>
        <p:spPr>
          <a:xfrm>
            <a:off x="3726971" y="1750489"/>
            <a:ext cx="2470436" cy="442429"/>
          </a:xfrm>
          <a:prstGeom prst="rect">
            <a:avLst/>
          </a:prstGeom>
        </p:spPr>
        <p:txBody>
          <a:bodyPr wrap="square">
            <a:spAutoFit/>
          </a:bodyPr>
          <a:lstStyle/>
          <a:p>
            <a:pPr algn="ctr"/>
            <a:r>
              <a:rPr lang="pt-BR" sz="2275" b="1" dirty="0">
                <a:solidFill>
                  <a:schemeClr val="bg1">
                    <a:lumMod val="65000"/>
                  </a:schemeClr>
                </a:solidFill>
                <a:latin typeface="+mj-lt"/>
              </a:rPr>
              <a:t>portal.inep.gov.br</a:t>
            </a:r>
            <a:endParaRPr lang="en-US" sz="2275" b="1" dirty="0">
              <a:solidFill>
                <a:schemeClr val="bg1">
                  <a:lumMod val="65000"/>
                </a:schemeClr>
              </a:solidFill>
              <a:latin typeface="+mj-lt"/>
            </a:endParaRPr>
          </a:p>
        </p:txBody>
      </p:sp>
      <p:pic>
        <p:nvPicPr>
          <p:cNvPr id="16" name="Imagem 15">
            <a:hlinkClick r:id="rId2"/>
            <a:extLst>
              <a:ext uri="{FF2B5EF4-FFF2-40B4-BE49-F238E27FC236}">
                <a16:creationId xmlns:a16="http://schemas.microsoft.com/office/drawing/2014/main" id="{CDD86D18-F7C0-45E7-A614-4DB24DE94E4E}"/>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86477" y="2887211"/>
            <a:ext cx="292521" cy="361460"/>
          </a:xfrm>
          <a:prstGeom prst="rect">
            <a:avLst/>
          </a:prstGeom>
        </p:spPr>
      </p:pic>
      <p:pic>
        <p:nvPicPr>
          <p:cNvPr id="17" name="Imagem 16">
            <a:hlinkClick r:id="rId4"/>
            <a:extLst>
              <a:ext uri="{FF2B5EF4-FFF2-40B4-BE49-F238E27FC236}">
                <a16:creationId xmlns:a16="http://schemas.microsoft.com/office/drawing/2014/main" id="{53C01B81-5BFE-45AC-8C1B-CE3116771137}"/>
              </a:ext>
            </a:extLst>
          </p:cNvPr>
          <p:cNvPicPr>
            <a:picLocks noChangeAspect="1"/>
          </p:cNvPicPr>
          <p:nvPr userDrawn="1"/>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927020" y="2892501"/>
            <a:ext cx="138567" cy="365048"/>
          </a:xfrm>
          <a:prstGeom prst="rect">
            <a:avLst/>
          </a:prstGeom>
        </p:spPr>
      </p:pic>
      <p:pic>
        <p:nvPicPr>
          <p:cNvPr id="18" name="Imagem 17">
            <a:hlinkClick r:id="rId7"/>
            <a:extLst>
              <a:ext uri="{FF2B5EF4-FFF2-40B4-BE49-F238E27FC236}">
                <a16:creationId xmlns:a16="http://schemas.microsoft.com/office/drawing/2014/main" id="{D1032281-3EAF-4C23-BF22-1D2E7CAFE6AB}"/>
              </a:ext>
            </a:extLst>
          </p:cNvPr>
          <p:cNvPicPr>
            <a:picLocks noChangeAspect="1"/>
          </p:cNvPicPr>
          <p:nvPr userDrawn="1"/>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7238" y="2927313"/>
            <a:ext cx="295425" cy="295425"/>
          </a:xfrm>
          <a:prstGeom prst="rect">
            <a:avLst/>
          </a:prstGeom>
        </p:spPr>
      </p:pic>
      <p:pic>
        <p:nvPicPr>
          <p:cNvPr id="19" name="Imagem 18">
            <a:hlinkClick r:id="rId9"/>
            <a:extLst>
              <a:ext uri="{FF2B5EF4-FFF2-40B4-BE49-F238E27FC236}">
                <a16:creationId xmlns:a16="http://schemas.microsoft.com/office/drawing/2014/main" id="{8C184422-5FBB-4834-ACCE-221D17A60F71}"/>
              </a:ext>
            </a:extLst>
          </p:cNvPr>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64314" y="2902638"/>
            <a:ext cx="365625" cy="313601"/>
          </a:xfrm>
          <a:prstGeom prst="rect">
            <a:avLst/>
          </a:prstGeom>
        </p:spPr>
      </p:pic>
      <p:cxnSp>
        <p:nvCxnSpPr>
          <p:cNvPr id="20" name="Conector reto 19">
            <a:extLst>
              <a:ext uri="{FF2B5EF4-FFF2-40B4-BE49-F238E27FC236}">
                <a16:creationId xmlns:a16="http://schemas.microsoft.com/office/drawing/2014/main" id="{035A87E9-B619-4BB2-9FAB-E71F8C0E0CAB}"/>
              </a:ext>
            </a:extLst>
          </p:cNvPr>
          <p:cNvCxnSpPr>
            <a:cxnSpLocks/>
          </p:cNvCxnSpPr>
          <p:nvPr userDrawn="1"/>
        </p:nvCxnSpPr>
        <p:spPr>
          <a:xfrm>
            <a:off x="863450" y="2043551"/>
            <a:ext cx="2757530" cy="0"/>
          </a:xfrm>
          <a:prstGeom prst="line">
            <a:avLst/>
          </a:prstGeom>
          <a:ln w="28575">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21" name="Retângulo 20">
            <a:extLst>
              <a:ext uri="{FF2B5EF4-FFF2-40B4-BE49-F238E27FC236}">
                <a16:creationId xmlns:a16="http://schemas.microsoft.com/office/drawing/2014/main" id="{D323B3BA-131D-4EAC-B8A6-E34EC63C12C3}"/>
              </a:ext>
            </a:extLst>
          </p:cNvPr>
          <p:cNvSpPr/>
          <p:nvPr userDrawn="1"/>
        </p:nvSpPr>
        <p:spPr>
          <a:xfrm>
            <a:off x="1934037" y="3982195"/>
            <a:ext cx="2470436" cy="267446"/>
          </a:xfrm>
          <a:prstGeom prst="rect">
            <a:avLst/>
          </a:prstGeom>
        </p:spPr>
        <p:txBody>
          <a:bodyPr wrap="square">
            <a:spAutoFit/>
          </a:bodyPr>
          <a:lstStyle/>
          <a:p>
            <a:pPr algn="ctr"/>
            <a:r>
              <a:rPr lang="pt-BR" sz="1138" b="1" dirty="0">
                <a:solidFill>
                  <a:srgbClr val="B6B4AC"/>
                </a:solidFill>
              </a:rPr>
              <a:t>FALE CONOSCO</a:t>
            </a:r>
            <a:endParaRPr lang="en-US" sz="1138" b="1" dirty="0">
              <a:solidFill>
                <a:srgbClr val="B6B4AC"/>
              </a:solidFill>
            </a:endParaRPr>
          </a:p>
        </p:txBody>
      </p:sp>
      <p:sp>
        <p:nvSpPr>
          <p:cNvPr id="22" name="Retângulo 21">
            <a:extLst>
              <a:ext uri="{FF2B5EF4-FFF2-40B4-BE49-F238E27FC236}">
                <a16:creationId xmlns:a16="http://schemas.microsoft.com/office/drawing/2014/main" id="{E117190C-9C3B-4F3A-9C16-705CE019CECE}"/>
              </a:ext>
            </a:extLst>
          </p:cNvPr>
          <p:cNvSpPr/>
          <p:nvPr userDrawn="1"/>
        </p:nvSpPr>
        <p:spPr>
          <a:xfrm>
            <a:off x="1934037" y="4329303"/>
            <a:ext cx="2470436" cy="267446"/>
          </a:xfrm>
          <a:prstGeom prst="rect">
            <a:avLst/>
          </a:prstGeom>
        </p:spPr>
        <p:txBody>
          <a:bodyPr wrap="square">
            <a:spAutoFit/>
          </a:bodyPr>
          <a:lstStyle/>
          <a:p>
            <a:pPr algn="ctr"/>
            <a:r>
              <a:rPr lang="pt-BR" sz="1138" dirty="0">
                <a:solidFill>
                  <a:srgbClr val="B6B4AC"/>
                </a:solidFill>
              </a:rPr>
              <a:t>0800 616161</a:t>
            </a:r>
            <a:endParaRPr lang="en-US" sz="1138" dirty="0">
              <a:solidFill>
                <a:srgbClr val="B6B4AC"/>
              </a:solidFill>
            </a:endParaRPr>
          </a:p>
        </p:txBody>
      </p:sp>
      <p:sp>
        <p:nvSpPr>
          <p:cNvPr id="24" name="Retângulo 23">
            <a:extLst>
              <a:ext uri="{FF2B5EF4-FFF2-40B4-BE49-F238E27FC236}">
                <a16:creationId xmlns:a16="http://schemas.microsoft.com/office/drawing/2014/main" id="{C626BFCF-6D28-490B-BE05-8608096BF1BC}"/>
              </a:ext>
            </a:extLst>
          </p:cNvPr>
          <p:cNvSpPr/>
          <p:nvPr userDrawn="1"/>
        </p:nvSpPr>
        <p:spPr>
          <a:xfrm>
            <a:off x="1934037" y="4605187"/>
            <a:ext cx="2470436" cy="267446"/>
          </a:xfrm>
          <a:prstGeom prst="rect">
            <a:avLst/>
          </a:prstGeom>
        </p:spPr>
        <p:txBody>
          <a:bodyPr wrap="square">
            <a:spAutoFit/>
          </a:bodyPr>
          <a:lstStyle/>
          <a:p>
            <a:pPr algn="ctr"/>
            <a:r>
              <a:rPr lang="pt-BR" sz="1138" dirty="0">
                <a:solidFill>
                  <a:srgbClr val="B6B4AC"/>
                </a:solidFill>
              </a:rPr>
              <a:t>Autoatendimento</a:t>
            </a:r>
            <a:endParaRPr lang="en-US" sz="1138" dirty="0">
              <a:solidFill>
                <a:srgbClr val="B6B4AC"/>
              </a:solidFill>
            </a:endParaRPr>
          </a:p>
        </p:txBody>
      </p:sp>
      <p:cxnSp>
        <p:nvCxnSpPr>
          <p:cNvPr id="27" name="Conector reto 26">
            <a:extLst>
              <a:ext uri="{FF2B5EF4-FFF2-40B4-BE49-F238E27FC236}">
                <a16:creationId xmlns:a16="http://schemas.microsoft.com/office/drawing/2014/main" id="{C64B4879-23BB-49FE-9780-7A0D2F8684F4}"/>
              </a:ext>
            </a:extLst>
          </p:cNvPr>
          <p:cNvCxnSpPr>
            <a:cxnSpLocks/>
          </p:cNvCxnSpPr>
          <p:nvPr userDrawn="1"/>
        </p:nvCxnSpPr>
        <p:spPr>
          <a:xfrm>
            <a:off x="6315076" y="2043551"/>
            <a:ext cx="2721881" cy="0"/>
          </a:xfrm>
          <a:prstGeom prst="line">
            <a:avLst/>
          </a:prstGeom>
          <a:ln w="28575">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92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7CA8BA0-DA90-4A38-A35D-4C1217DF87F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331362" y="6130932"/>
            <a:ext cx="3574638" cy="727068"/>
          </a:xfrm>
          <a:prstGeom prst="rect">
            <a:avLst/>
          </a:prstGeom>
        </p:spPr>
      </p:pic>
    </p:spTree>
    <p:extLst>
      <p:ext uri="{BB962C8B-B14F-4D97-AF65-F5344CB8AC3E}">
        <p14:creationId xmlns:p14="http://schemas.microsoft.com/office/powerpoint/2010/main" val="7422756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Lst>
  <p:txStyles>
    <p:titleStyle>
      <a:lvl1pPr algn="ctr" defTabSz="829361" rtl="0" eaLnBrk="1" latinLnBrk="0" hangingPunct="1">
        <a:spcBef>
          <a:spcPct val="0"/>
        </a:spcBef>
        <a:buNone/>
        <a:defRPr sz="3991" kern="1200">
          <a:solidFill>
            <a:schemeClr val="tx1"/>
          </a:solidFill>
          <a:latin typeface="+mj-lt"/>
          <a:ea typeface="+mj-ea"/>
          <a:cs typeface="+mj-cs"/>
        </a:defRPr>
      </a:lvl1pPr>
    </p:titleStyle>
    <p:bodyStyle>
      <a:lvl1pPr marL="311010" indent="-311010" algn="l" defTabSz="829361" rtl="0" eaLnBrk="1" latinLnBrk="0" hangingPunct="1">
        <a:spcBef>
          <a:spcPct val="20000"/>
        </a:spcBef>
        <a:buFont typeface="Arial" panose="020B0604020202020204" pitchFamily="34" charset="0"/>
        <a:buChar char="•"/>
        <a:defRPr sz="2902" kern="1200">
          <a:solidFill>
            <a:schemeClr val="tx1"/>
          </a:solidFill>
          <a:latin typeface="+mn-lt"/>
          <a:ea typeface="+mn-ea"/>
          <a:cs typeface="+mn-cs"/>
        </a:defRPr>
      </a:lvl1pPr>
      <a:lvl2pPr marL="673856" indent="-259175" algn="l" defTabSz="829361" rtl="0" eaLnBrk="1" latinLnBrk="0" hangingPunct="1">
        <a:spcBef>
          <a:spcPct val="20000"/>
        </a:spcBef>
        <a:buFont typeface="Arial" panose="020B0604020202020204" pitchFamily="34" charset="0"/>
        <a:buChar char="–"/>
        <a:defRPr sz="2540" kern="1200">
          <a:solidFill>
            <a:schemeClr val="tx1"/>
          </a:solidFill>
          <a:latin typeface="+mn-lt"/>
          <a:ea typeface="+mn-ea"/>
          <a:cs typeface="+mn-cs"/>
        </a:defRPr>
      </a:lvl2pPr>
      <a:lvl3pPr marL="1036701" indent="-207340" algn="l" defTabSz="8293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3pPr>
      <a:lvl4pPr marL="1451381" indent="-207340" algn="l" defTabSz="829361"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4pPr>
      <a:lvl5pPr marL="1866062" indent="-207340" algn="l" defTabSz="829361"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5pPr>
      <a:lvl6pPr marL="2280742" indent="-207340" algn="l" defTabSz="829361"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6pPr>
      <a:lvl7pPr marL="2695423" indent="-207340" algn="l" defTabSz="829361"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7pPr>
      <a:lvl8pPr marL="3110103" indent="-207340" algn="l" defTabSz="829361"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8pPr>
      <a:lvl9pPr marL="3524783" indent="-207340" algn="l" defTabSz="829361"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9pPr>
    </p:bodyStyle>
    <p:otherStyle>
      <a:defPPr>
        <a:defRPr lang="pt-BR"/>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8E6F14C-FC3F-4028-B177-2FE494B11ECC}"/>
              </a:ext>
            </a:extLst>
          </p:cNvPr>
          <p:cNvSpPr txBox="1"/>
          <p:nvPr/>
        </p:nvSpPr>
        <p:spPr>
          <a:xfrm>
            <a:off x="3368824" y="2276872"/>
            <a:ext cx="6139379" cy="1938992"/>
          </a:xfrm>
          <a:prstGeom prst="rect">
            <a:avLst/>
          </a:prstGeom>
          <a:noFill/>
        </p:spPr>
        <p:txBody>
          <a:bodyPr wrap="square" rtlCol="0">
            <a:spAutoFit/>
          </a:bodyPr>
          <a:lstStyle/>
          <a:p>
            <a:pPr lvl="1" algn="r">
              <a:tabLst>
                <a:tab pos="266700" algn="l"/>
              </a:tabLst>
            </a:pPr>
            <a:r>
              <a:rPr lang="pt-BR" sz="3000" b="1" dirty="0">
                <a:solidFill>
                  <a:schemeClr val="bg1"/>
                </a:solidFill>
                <a:latin typeface="Calibri" panose="020F0502020204030204" pitchFamily="34" charset="0"/>
                <a:ea typeface="Verdana" panose="020B0604030504040204" pitchFamily="34" charset="0"/>
                <a:cs typeface="Verdana" panose="020B0604030504040204" pitchFamily="34" charset="0"/>
              </a:rPr>
              <a:t>Estimativa final de Matrícula de Educação Básica para o Programa Nacional do Livro Didático - PNLD</a:t>
            </a:r>
          </a:p>
        </p:txBody>
      </p:sp>
      <p:sp>
        <p:nvSpPr>
          <p:cNvPr id="5" name="CaixaDeTexto 4">
            <a:extLst>
              <a:ext uri="{FF2B5EF4-FFF2-40B4-BE49-F238E27FC236}">
                <a16:creationId xmlns:a16="http://schemas.microsoft.com/office/drawing/2014/main" id="{F1F32958-8291-4333-A7D6-2E1C6A861728}"/>
              </a:ext>
            </a:extLst>
          </p:cNvPr>
          <p:cNvSpPr txBox="1"/>
          <p:nvPr/>
        </p:nvSpPr>
        <p:spPr>
          <a:xfrm>
            <a:off x="6123827" y="4145844"/>
            <a:ext cx="3384376" cy="307777"/>
          </a:xfrm>
          <a:prstGeom prst="rect">
            <a:avLst/>
          </a:prstGeom>
          <a:noFill/>
        </p:spPr>
        <p:txBody>
          <a:bodyPr wrap="square" rtlCol="0">
            <a:spAutoFit/>
          </a:bodyPr>
          <a:lstStyle/>
          <a:p>
            <a:pPr algn="r"/>
            <a:r>
              <a:rPr lang="pt-BR" sz="1400" dirty="0">
                <a:solidFill>
                  <a:schemeClr val="bg1"/>
                </a:solidFill>
                <a:latin typeface="Calibri" panose="020F0502020204030204" pitchFamily="34" charset="0"/>
                <a:ea typeface="Verdana" panose="020B0604030504040204" pitchFamily="34" charset="0"/>
                <a:cs typeface="Verdana" panose="020B0604030504040204" pitchFamily="34" charset="0"/>
              </a:rPr>
              <a:t>Brasília - DF | Julho 2019</a:t>
            </a:r>
          </a:p>
        </p:txBody>
      </p:sp>
    </p:spTree>
    <p:extLst>
      <p:ext uri="{BB962C8B-B14F-4D97-AF65-F5344CB8AC3E}">
        <p14:creationId xmlns:p14="http://schemas.microsoft.com/office/powerpoint/2010/main" val="349748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280988" y="266383"/>
                <a:ext cx="9588500" cy="23788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r>
                  <a:rPr lang="pt-BR" sz="2200" dirty="0">
                    <a:latin typeface="+mn-lt"/>
                  </a:rPr>
                  <a:t>Critérios adotados nas Projeções do total de matrículas de cada município:</a:t>
                </a:r>
              </a:p>
              <a:p>
                <a:endParaRPr lang="pt-BR" sz="2200" dirty="0">
                  <a:latin typeface="+mn-lt"/>
                </a:endParaRPr>
              </a:p>
              <a:p>
                <a:pPr marL="457200" indent="-457200">
                  <a:buAutoNum type="alphaLcParenR"/>
                </a:pPr>
                <a:r>
                  <a:rPr lang="pt-BR" sz="2200" dirty="0">
                    <a:latin typeface="+mn-lt"/>
                  </a:rPr>
                  <a:t>1º ano do Ensino Fundamental:</a:t>
                </a:r>
              </a:p>
              <a:p>
                <a:pPr marL="457200" indent="-457200">
                  <a:buAutoNum type="alphaLcParenR"/>
                </a:pPr>
                <a:endParaRPr lang="pt-BR" sz="2200" dirty="0">
                  <a:latin typeface="+mn-lt"/>
                </a:endParaRPr>
              </a:p>
              <a:p>
                <a:pPr algn="ctr"/>
                <a14:m>
                  <m:oMath xmlns:m="http://schemas.openxmlformats.org/officeDocument/2006/math">
                    <m:sSub>
                      <m:sSubPr>
                        <m:ctrlPr>
                          <a:rPr lang="pt-BR" sz="2400"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1º,</m:t>
                        </m:r>
                        <m:r>
                          <a:rPr lang="pt-BR" i="1">
                            <a:latin typeface="Cambria Math" panose="02040503050406030204" pitchFamily="18" charset="0"/>
                          </a:rPr>
                          <m:t>𝑡</m:t>
                        </m:r>
                      </m:sub>
                    </m:sSub>
                    <m:r>
                      <a:rPr lang="pt-BR" i="1">
                        <a:latin typeface="Cambria Math" panose="02040503050406030204" pitchFamily="18" charset="0"/>
                      </a:rPr>
                      <m:t>=</m:t>
                    </m:r>
                    <m:sSub>
                      <m:sSubPr>
                        <m:ctrlPr>
                          <a:rPr lang="pt-BR" sz="2400"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1º</m:t>
                        </m:r>
                      </m:sub>
                    </m:sSub>
                    <m:r>
                      <a:rPr lang="pt-BR" i="1">
                        <a:latin typeface="Cambria Math" panose="02040503050406030204" pitchFamily="18" charset="0"/>
                      </a:rPr>
                      <m:t>+</m:t>
                    </m:r>
                    <m:d>
                      <m:dPr>
                        <m:ctrlPr>
                          <a:rPr lang="pt-BR" sz="2400" i="1">
                            <a:latin typeface="Cambria Math" panose="02040503050406030204" pitchFamily="18" charset="0"/>
                          </a:rPr>
                        </m:ctrlPr>
                      </m:dPr>
                      <m:e>
                        <m:sSub>
                          <m:sSubPr>
                            <m:ctrlPr>
                              <a:rPr lang="pt-BR" sz="2400" i="1">
                                <a:latin typeface="Cambria Math" panose="02040503050406030204" pitchFamily="18" charset="0"/>
                              </a:rPr>
                            </m:ctrlPr>
                          </m:sSubPr>
                          <m:e>
                            <m:acc>
                              <m:accPr>
                                <m:chr m:val="̂"/>
                                <m:ctrlPr>
                                  <a:rPr lang="pt-BR" sz="2400" i="1">
                                    <a:latin typeface="Cambria Math" panose="02040503050406030204" pitchFamily="18" charset="0"/>
                                  </a:rPr>
                                </m:ctrlPr>
                              </m:accPr>
                              <m:e>
                                <m:r>
                                  <a:rPr lang="pt-BR" i="1">
                                    <a:latin typeface="Cambria Math" panose="02040503050406030204" pitchFamily="18" charset="0"/>
                                  </a:rPr>
                                  <m:t>𝑇𝑥𝑅𝑒𝑝</m:t>
                                </m:r>
                              </m:e>
                            </m:acc>
                          </m:e>
                          <m:sub>
                            <m:r>
                              <a:rPr lang="pt-BR" i="1">
                                <a:latin typeface="Cambria Math" panose="02040503050406030204" pitchFamily="18" charset="0"/>
                              </a:rPr>
                              <m:t>1º</m:t>
                            </m:r>
                          </m:sub>
                        </m:sSub>
                        <m:r>
                          <a:rPr lang="pt-BR" i="1">
                            <a:latin typeface="Cambria Math" panose="02040503050406030204" pitchFamily="18" charset="0"/>
                          </a:rPr>
                          <m:t>×</m:t>
                        </m:r>
                        <m:sSub>
                          <m:sSubPr>
                            <m:ctrlPr>
                              <a:rPr lang="pt-BR" sz="2400"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1º,</m:t>
                            </m:r>
                            <m:r>
                              <a:rPr lang="pt-BR" i="1">
                                <a:latin typeface="Cambria Math" panose="02040503050406030204" pitchFamily="18" charset="0"/>
                              </a:rPr>
                              <m:t>𝑡</m:t>
                            </m:r>
                            <m:r>
                              <a:rPr lang="pt-BR" i="1">
                                <a:latin typeface="Cambria Math" panose="02040503050406030204" pitchFamily="18" charset="0"/>
                              </a:rPr>
                              <m:t>−1</m:t>
                            </m:r>
                          </m:sub>
                        </m:sSub>
                      </m:e>
                    </m:d>
                  </m:oMath>
                </a14:m>
                <a:r>
                  <a:rPr lang="pt-BR" sz="2200" dirty="0">
                    <a:latin typeface="+mn-lt"/>
                  </a:rPr>
                  <a:t>, onde:</a:t>
                </a:r>
              </a:p>
              <a:p>
                <a:pPr algn="just" eaLnBrk="1" hangingPunct="1">
                  <a:lnSpc>
                    <a:spcPct val="100000"/>
                  </a:lnSpc>
                </a:pPr>
                <a:endParaRPr lang="en-US" altLang="pt-BR" sz="2200" dirty="0">
                  <a:solidFill>
                    <a:srgbClr val="000000"/>
                  </a:solidFill>
                  <a:latin typeface="+mn-lt"/>
                </a:endParaRPr>
              </a:p>
              <a:p>
                <a:pPr algn="just" eaLnBrk="1" hangingPunct="1">
                  <a:lnSpc>
                    <a:spcPct val="100000"/>
                  </a:lnSpc>
                </a:pPr>
                <a:endParaRPr lang="en-US" altLang="pt-BR" sz="2200" dirty="0">
                  <a:solidFill>
                    <a:srgbClr val="000000"/>
                  </a:solidFill>
                  <a:latin typeface="+mn-lt"/>
                </a:endParaRPr>
              </a:p>
            </p:txBody>
          </p:sp>
        </mc:Choice>
        <mc:Fallback xmlns="">
          <p:sp>
            <p:nvSpPr>
              <p:cNvPr id="10243" name="Rectangle 2">
                <a:extLst>
                  <a:ext uri="{FF2B5EF4-FFF2-40B4-BE49-F238E27FC236}">
                    <a16:creationId xmlns:a16="http://schemas.microsoft.com/office/drawing/2014/main" id="{1726E947-4B71-4A64-9D66-1FD8A821F58F}"/>
                  </a:ext>
                </a:extLst>
              </p:cNvPr>
              <p:cNvSpPr>
                <a:spLocks noRot="1" noChangeAspect="1" noMove="1" noResize="1" noEditPoints="1" noAdjustHandles="1" noChangeArrowheads="1" noChangeShapeType="1" noTextEdit="1"/>
              </p:cNvSpPr>
              <p:nvPr/>
            </p:nvSpPr>
            <p:spPr bwMode="auto">
              <a:xfrm>
                <a:off x="280988" y="266383"/>
                <a:ext cx="9588500" cy="2378813"/>
              </a:xfrm>
              <a:prstGeom prst="rect">
                <a:avLst/>
              </a:prstGeom>
              <a:blipFill>
                <a:blip r:embed="rId3"/>
                <a:stretch>
                  <a:fillRect l="-890" t="-28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graphicFrame>
            <p:nvGraphicFramePr>
              <p:cNvPr id="6" name="Tabela 5">
                <a:extLst>
                  <a:ext uri="{FF2B5EF4-FFF2-40B4-BE49-F238E27FC236}">
                    <a16:creationId xmlns:a16="http://schemas.microsoft.com/office/drawing/2014/main" id="{2EA90C4D-576E-453A-868C-86BF83BE04C8}"/>
                  </a:ext>
                </a:extLst>
              </p:cNvPr>
              <p:cNvGraphicFramePr>
                <a:graphicFrameLocks noGrp="1"/>
              </p:cNvGraphicFramePr>
              <p:nvPr>
                <p:extLst>
                  <p:ext uri="{D42A27DB-BD31-4B8C-83A1-F6EECF244321}">
                    <p14:modId xmlns:p14="http://schemas.microsoft.com/office/powerpoint/2010/main" val="1422654305"/>
                  </p:ext>
                </p:extLst>
              </p:nvPr>
            </p:nvGraphicFramePr>
            <p:xfrm>
              <a:off x="1784648" y="2446590"/>
              <a:ext cx="7128684" cy="2068132"/>
            </p:xfrm>
            <a:graphic>
              <a:graphicData uri="http://schemas.openxmlformats.org/drawingml/2006/table">
                <a:tbl>
                  <a:tblPr firstRow="1" firstCol="1" bandRow="1">
                    <a:tableStyleId>{69CF1AB2-1976-4502-BF36-3FF5EA218861}</a:tableStyleId>
                  </a:tblPr>
                  <a:tblGrid>
                    <a:gridCol w="1368152">
                      <a:extLst>
                        <a:ext uri="{9D8B030D-6E8A-4147-A177-3AD203B41FA5}">
                          <a16:colId xmlns:a16="http://schemas.microsoft.com/office/drawing/2014/main" val="3461868987"/>
                        </a:ext>
                      </a:extLst>
                    </a:gridCol>
                    <a:gridCol w="359932">
                      <a:extLst>
                        <a:ext uri="{9D8B030D-6E8A-4147-A177-3AD203B41FA5}">
                          <a16:colId xmlns:a16="http://schemas.microsoft.com/office/drawing/2014/main" val="3149843027"/>
                        </a:ext>
                      </a:extLst>
                    </a:gridCol>
                    <a:gridCol w="5400600">
                      <a:extLst>
                        <a:ext uri="{9D8B030D-6E8A-4147-A177-3AD203B41FA5}">
                          <a16:colId xmlns:a16="http://schemas.microsoft.com/office/drawing/2014/main" val="1897507929"/>
                        </a:ext>
                      </a:extLst>
                    </a:gridCol>
                  </a:tblGrid>
                  <a:tr h="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pt-BR" sz="1600">
                                    <a:effectLst/>
                                    <a:latin typeface="Cambria Math" panose="02040503050406030204" pitchFamily="18" charset="0"/>
                                  </a:rPr>
                                  <m:t>𝑡</m:t>
                                </m:r>
                              </m:oMath>
                            </m:oMathPara>
                          </a14:m>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pt-BR" sz="1600" b="0" dirty="0">
                              <a:effectLst/>
                            </a:rPr>
                            <a:t>=</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b="0" dirty="0">
                              <a:effectLst/>
                            </a:rPr>
                            <a:t>ano;</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430486455"/>
                      </a:ext>
                    </a:extLst>
                  </a:tr>
                  <a:tr h="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rPr>
                                    </m:ctrlPr>
                                  </m:sSubPr>
                                  <m:e>
                                    <m:r>
                                      <a:rPr lang="pt-BR" sz="1600">
                                        <a:effectLst/>
                                        <a:latin typeface="Cambria Math" panose="02040503050406030204" pitchFamily="18" charset="0"/>
                                      </a:rPr>
                                      <m:t>𝑁</m:t>
                                    </m:r>
                                  </m:e>
                                  <m:sub>
                                    <m:r>
                                      <a:rPr lang="pt-BR" sz="1600">
                                        <a:effectLst/>
                                        <a:latin typeface="Cambria Math" panose="02040503050406030204" pitchFamily="18" charset="0"/>
                                      </a:rPr>
                                      <m:t>1º</m:t>
                                    </m:r>
                                  </m:sub>
                                </m:sSub>
                              </m:oMath>
                            </m:oMathPara>
                          </a14:m>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pt-BR" sz="1600" dirty="0">
                              <a:effectLst/>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dirty="0">
                              <a:effectLst/>
                            </a:rPr>
                            <a:t>Entrada de alunos novos no primeiro ano estimada pelo máximo entre número de alunos novos do 1º ano e o número de alunos com 5 anos na pré-escola em 2017;</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20729834"/>
                      </a:ext>
                    </a:extLst>
                  </a:tr>
                  <a:tr h="0">
                    <a:tc>
                      <a:txBody>
                        <a:bodyPr/>
                        <a:lstStyle/>
                        <a:p>
                          <a:pPr marL="457200" algn="just">
                            <a:lnSpc>
                              <a:spcPct val="115000"/>
                            </a:lnSpc>
                            <a:spcAft>
                              <a:spcPts val="0"/>
                            </a:spcAft>
                          </a:pPr>
                          <a14:m>
                            <m:oMathPara xmlns:m="http://schemas.openxmlformats.org/officeDocument/2006/math">
                              <m:oMathParaPr>
                                <m:jc m:val="center"/>
                              </m:oMathParaPr>
                              <m:oMath xmlns:m="http://schemas.openxmlformats.org/officeDocument/2006/math">
                                <m:acc>
                                  <m:accPr>
                                    <m:chr m:val="̂"/>
                                    <m:ctrlPr>
                                      <a:rPr lang="pt-BR" sz="1600" i="1">
                                        <a:effectLst/>
                                        <a:latin typeface="Cambria Math" panose="02040503050406030204" pitchFamily="18" charset="0"/>
                                      </a:rPr>
                                    </m:ctrlPr>
                                  </m:accPr>
                                  <m:e>
                                    <m:r>
                                      <a:rPr lang="pt-BR" sz="1600">
                                        <a:effectLst/>
                                        <a:latin typeface="Cambria Math" panose="02040503050406030204" pitchFamily="18" charset="0"/>
                                      </a:rPr>
                                      <m:t>𝑇𝑥𝑅𝑒𝑝</m:t>
                                    </m:r>
                                  </m:e>
                                </m:acc>
                              </m:oMath>
                            </m:oMathPara>
                          </a14:m>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pt-BR" sz="1600" dirty="0">
                              <a:effectLst/>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dirty="0">
                              <a:effectLst/>
                            </a:rPr>
                            <a:t>taxa de repetência ajustada do 1º ano;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71914857"/>
                      </a:ext>
                    </a:extLst>
                  </a:tr>
                  <a:tr h="0">
                    <a:tc>
                      <a:txBody>
                        <a:bodyPr/>
                        <a:lstStyle/>
                        <a:p>
                          <a:pPr marL="457200" algn="ctr">
                            <a:lnSpc>
                              <a:spcPct val="115000"/>
                            </a:lnSpc>
                            <a:spcAft>
                              <a:spcPts val="0"/>
                            </a:spcAft>
                          </a:pPr>
                          <a14:m>
                            <m:oMathPara xmlns:m="http://schemas.openxmlformats.org/officeDocument/2006/math">
                              <m:oMathParaPr>
                                <m:jc m:val="center"/>
                              </m:oMathParaPr>
                              <m:oMath xmlns:m="http://schemas.openxmlformats.org/officeDocument/2006/math">
                                <m:sSub>
                                  <m:sSubPr>
                                    <m:ctrlPr>
                                      <a:rPr lang="pt-BR" sz="1600" i="1">
                                        <a:effectLst/>
                                        <a:latin typeface="Cambria Math" panose="02040503050406030204" pitchFamily="18" charset="0"/>
                                      </a:rPr>
                                    </m:ctrlPr>
                                  </m:sSubPr>
                                  <m:e>
                                    <m:r>
                                      <a:rPr lang="pt-BR" sz="1600">
                                        <a:effectLst/>
                                        <a:latin typeface="Cambria Math" panose="02040503050406030204" pitchFamily="18" charset="0"/>
                                      </a:rPr>
                                      <m:t>𝑀</m:t>
                                    </m:r>
                                  </m:e>
                                  <m:sub>
                                    <m:r>
                                      <a:rPr lang="pt-BR" sz="1600">
                                        <a:effectLst/>
                                        <a:latin typeface="Cambria Math" panose="02040503050406030204" pitchFamily="18" charset="0"/>
                                      </a:rPr>
                                      <m:t>1º,</m:t>
                                    </m:r>
                                    <m:r>
                                      <a:rPr lang="pt-BR" sz="1600">
                                        <a:effectLst/>
                                        <a:latin typeface="Cambria Math" panose="02040503050406030204" pitchFamily="18" charset="0"/>
                                      </a:rPr>
                                      <m:t>𝑡</m:t>
                                    </m:r>
                                    <m:r>
                                      <a:rPr lang="pt-BR" sz="1600">
                                        <a:effectLst/>
                                        <a:latin typeface="Cambria Math" panose="02040503050406030204" pitchFamily="18" charset="0"/>
                                      </a:rPr>
                                      <m:t>−1</m:t>
                                    </m:r>
                                  </m:sub>
                                </m:sSub>
                              </m:oMath>
                            </m:oMathPara>
                          </a14:m>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pt-BR" sz="1600" dirty="0">
                              <a:effectLst/>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dirty="0">
                              <a:effectLst/>
                            </a:rPr>
                            <a:t>número de matrículas do primeiro ano no ano (t-1);</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40294110"/>
                      </a:ext>
                    </a:extLst>
                  </a:tr>
                </a:tbl>
              </a:graphicData>
            </a:graphic>
          </p:graphicFrame>
        </mc:Choice>
        <mc:Fallback xmlns="">
          <p:graphicFrame>
            <p:nvGraphicFramePr>
              <p:cNvPr id="6" name="Tabela 5">
                <a:extLst>
                  <a:ext uri="{FF2B5EF4-FFF2-40B4-BE49-F238E27FC236}">
                    <a16:creationId xmlns:a16="http://schemas.microsoft.com/office/drawing/2014/main" id="{2EA90C4D-576E-453A-868C-86BF83BE04C8}"/>
                  </a:ext>
                </a:extLst>
              </p:cNvPr>
              <p:cNvGraphicFramePr>
                <a:graphicFrameLocks noGrp="1"/>
              </p:cNvGraphicFramePr>
              <p:nvPr>
                <p:extLst>
                  <p:ext uri="{D42A27DB-BD31-4B8C-83A1-F6EECF244321}">
                    <p14:modId xmlns:p14="http://schemas.microsoft.com/office/powerpoint/2010/main" val="1422654305"/>
                  </p:ext>
                </p:extLst>
              </p:nvPr>
            </p:nvGraphicFramePr>
            <p:xfrm>
              <a:off x="1784648" y="2446590"/>
              <a:ext cx="7128684" cy="2051622"/>
            </p:xfrm>
            <a:graphic>
              <a:graphicData uri="http://schemas.openxmlformats.org/drawingml/2006/table">
                <a:tbl>
                  <a:tblPr firstRow="1" firstCol="1" bandRow="1">
                    <a:tableStyleId>{69CF1AB2-1976-4502-BF36-3FF5EA218861}</a:tableStyleId>
                  </a:tblPr>
                  <a:tblGrid>
                    <a:gridCol w="1368152">
                      <a:extLst>
                        <a:ext uri="{9D8B030D-6E8A-4147-A177-3AD203B41FA5}">
                          <a16:colId xmlns:a16="http://schemas.microsoft.com/office/drawing/2014/main" val="3461868987"/>
                        </a:ext>
                      </a:extLst>
                    </a:gridCol>
                    <a:gridCol w="359932">
                      <a:extLst>
                        <a:ext uri="{9D8B030D-6E8A-4147-A177-3AD203B41FA5}">
                          <a16:colId xmlns:a16="http://schemas.microsoft.com/office/drawing/2014/main" val="3149843027"/>
                        </a:ext>
                      </a:extLst>
                    </a:gridCol>
                    <a:gridCol w="5400600">
                      <a:extLst>
                        <a:ext uri="{9D8B030D-6E8A-4147-A177-3AD203B41FA5}">
                          <a16:colId xmlns:a16="http://schemas.microsoft.com/office/drawing/2014/main" val="1897507929"/>
                        </a:ext>
                      </a:extLst>
                    </a:gridCol>
                  </a:tblGrid>
                  <a:tr h="371856">
                    <a:tc>
                      <a:txBody>
                        <a:bodyPr/>
                        <a:lstStyle/>
                        <a:p>
                          <a:endParaRPr lang="pt-BR"/>
                        </a:p>
                      </a:txBody>
                      <a:tcPr anchor="ctr">
                        <a:blipFill>
                          <a:blip r:embed="rId4"/>
                          <a:stretch>
                            <a:fillRect l="-444" t="-1639" r="-421333" b="-470492"/>
                          </a:stretch>
                        </a:blipFill>
                      </a:tcPr>
                    </a:tc>
                    <a:tc>
                      <a:txBody>
                        <a:bodyPr/>
                        <a:lstStyle/>
                        <a:p>
                          <a:pPr algn="ctr">
                            <a:lnSpc>
                              <a:spcPct val="115000"/>
                            </a:lnSpc>
                            <a:spcAft>
                              <a:spcPts val="0"/>
                            </a:spcAft>
                          </a:pPr>
                          <a:r>
                            <a:rPr lang="pt-BR" sz="1600" b="0" dirty="0">
                              <a:effectLst/>
                            </a:rPr>
                            <a:t>=</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b="0" dirty="0">
                              <a:effectLst/>
                            </a:rPr>
                            <a:t>ano;</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430486455"/>
                      </a:ext>
                    </a:extLst>
                  </a:tr>
                  <a:tr h="916178">
                    <a:tc>
                      <a:txBody>
                        <a:bodyPr/>
                        <a:lstStyle/>
                        <a:p>
                          <a:endParaRPr lang="pt-BR"/>
                        </a:p>
                      </a:txBody>
                      <a:tcPr anchor="ctr">
                        <a:blipFill>
                          <a:blip r:embed="rId4"/>
                          <a:stretch>
                            <a:fillRect l="-444" t="-41060" r="-421333" b="-90066"/>
                          </a:stretch>
                        </a:blipFill>
                      </a:tcPr>
                    </a:tc>
                    <a:tc>
                      <a:txBody>
                        <a:bodyPr/>
                        <a:lstStyle/>
                        <a:p>
                          <a:pPr algn="ctr">
                            <a:lnSpc>
                              <a:spcPct val="115000"/>
                            </a:lnSpc>
                            <a:spcAft>
                              <a:spcPts val="0"/>
                            </a:spcAft>
                          </a:pPr>
                          <a:r>
                            <a:rPr lang="pt-BR" sz="1600" dirty="0">
                              <a:effectLst/>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dirty="0">
                              <a:effectLst/>
                            </a:rPr>
                            <a:t>Entrada de alunos novos no primeiro ano estimada pelo máximo entre número de alunos novos do 1º ano e o número de alunos com 5 anos na pré-escola em 2017;</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20729834"/>
                      </a:ext>
                    </a:extLst>
                  </a:tr>
                  <a:tr h="379476">
                    <a:tc>
                      <a:txBody>
                        <a:bodyPr/>
                        <a:lstStyle/>
                        <a:p>
                          <a:endParaRPr lang="pt-BR"/>
                        </a:p>
                      </a:txBody>
                      <a:tcPr anchor="ctr">
                        <a:blipFill>
                          <a:blip r:embed="rId4"/>
                          <a:stretch>
                            <a:fillRect l="-444" t="-343548" r="-421333" b="-119355"/>
                          </a:stretch>
                        </a:blipFill>
                      </a:tcPr>
                    </a:tc>
                    <a:tc>
                      <a:txBody>
                        <a:bodyPr/>
                        <a:lstStyle/>
                        <a:p>
                          <a:pPr algn="ctr">
                            <a:lnSpc>
                              <a:spcPct val="115000"/>
                            </a:lnSpc>
                            <a:spcAft>
                              <a:spcPts val="0"/>
                            </a:spcAft>
                          </a:pPr>
                          <a:r>
                            <a:rPr lang="pt-BR" sz="1600" dirty="0">
                              <a:effectLst/>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dirty="0">
                              <a:effectLst/>
                            </a:rPr>
                            <a:t>taxa de repetência ajustada do 1º ano;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71914857"/>
                      </a:ext>
                    </a:extLst>
                  </a:tr>
                  <a:tr h="384112">
                    <a:tc>
                      <a:txBody>
                        <a:bodyPr/>
                        <a:lstStyle/>
                        <a:p>
                          <a:endParaRPr lang="pt-BR"/>
                        </a:p>
                      </a:txBody>
                      <a:tcPr anchor="ctr">
                        <a:blipFill>
                          <a:blip r:embed="rId4"/>
                          <a:stretch>
                            <a:fillRect l="-444" t="-436508" r="-421333" b="-17460"/>
                          </a:stretch>
                        </a:blipFill>
                      </a:tcPr>
                    </a:tc>
                    <a:tc>
                      <a:txBody>
                        <a:bodyPr/>
                        <a:lstStyle/>
                        <a:p>
                          <a:pPr algn="ctr">
                            <a:lnSpc>
                              <a:spcPct val="115000"/>
                            </a:lnSpc>
                            <a:spcAft>
                              <a:spcPts val="0"/>
                            </a:spcAft>
                          </a:pPr>
                          <a:r>
                            <a:rPr lang="pt-BR" sz="1600" dirty="0">
                              <a:effectLst/>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08000" algn="l">
                            <a:lnSpc>
                              <a:spcPct val="115000"/>
                            </a:lnSpc>
                            <a:spcAft>
                              <a:spcPts val="0"/>
                            </a:spcAft>
                          </a:pPr>
                          <a:r>
                            <a:rPr lang="pt-BR" sz="1600" dirty="0">
                              <a:effectLst/>
                            </a:rPr>
                            <a:t>número de matrículas do primeiro ano no ano (t-1);</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40294110"/>
                      </a:ext>
                    </a:extLst>
                  </a:tr>
                </a:tbl>
              </a:graphicData>
            </a:graphic>
          </p:graphicFrame>
        </mc:Fallback>
      </mc:AlternateContent>
    </p:spTree>
    <p:extLst>
      <p:ext uri="{BB962C8B-B14F-4D97-AF65-F5344CB8AC3E}">
        <p14:creationId xmlns:p14="http://schemas.microsoft.com/office/powerpoint/2010/main" val="245368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280988" y="266383"/>
                <a:ext cx="9588500" cy="23788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pPr marL="457200" indent="-457200">
                  <a:buAutoNum type="alphaLcParenR" startAt="2"/>
                </a:pPr>
                <a:r>
                  <a:rPr lang="pt-BR" sz="2200" dirty="0">
                    <a:latin typeface="+mn-lt"/>
                  </a:rPr>
                  <a:t>Para os demais séries/anos do Ensino Fundamental e do Ensino Médio (exceto 4ª série e matrículas não seriadas do Ensino Médio onde é considerado na estimativa o último dado coletado disponível):</a:t>
                </a:r>
              </a:p>
              <a:p>
                <a:endParaRPr lang="pt-BR" sz="2200" dirty="0">
                  <a:latin typeface="+mn-lt"/>
                </a:endParaRPr>
              </a:p>
              <a:p>
                <a:pPr algn="ctr"/>
                <a14:m>
                  <m:oMath xmlns:m="http://schemas.openxmlformats.org/officeDocument/2006/math">
                    <m:sSub>
                      <m:sSubPr>
                        <m:ctrlPr>
                          <a:rPr lang="pt-BR" sz="2400"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𝑘</m:t>
                        </m:r>
                        <m:r>
                          <a:rPr lang="pt-BR" i="1">
                            <a:latin typeface="Cambria Math" panose="02040503050406030204" pitchFamily="18" charset="0"/>
                          </a:rPr>
                          <m:t>,</m:t>
                        </m:r>
                        <m:r>
                          <a:rPr lang="pt-BR" i="1">
                            <a:latin typeface="Cambria Math" panose="02040503050406030204" pitchFamily="18" charset="0"/>
                          </a:rPr>
                          <m:t>𝑡</m:t>
                        </m:r>
                      </m:sub>
                    </m:sSub>
                    <m:r>
                      <a:rPr lang="pt-BR" i="1">
                        <a:latin typeface="Cambria Math" panose="02040503050406030204" pitchFamily="18" charset="0"/>
                      </a:rPr>
                      <m:t>=</m:t>
                    </m:r>
                    <m:sSub>
                      <m:sSubPr>
                        <m:ctrlPr>
                          <a:rPr lang="pt-BR" sz="2400"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𝑘</m:t>
                        </m:r>
                        <m:r>
                          <a:rPr lang="pt-BR" i="1">
                            <a:latin typeface="Cambria Math" panose="02040503050406030204" pitchFamily="18" charset="0"/>
                          </a:rPr>
                          <m:t>+</m:t>
                        </m:r>
                      </m:sub>
                    </m:sSub>
                    <m:d>
                      <m:dPr>
                        <m:ctrlPr>
                          <a:rPr lang="pt-BR" sz="2400" i="1">
                            <a:latin typeface="Cambria Math" panose="02040503050406030204" pitchFamily="18" charset="0"/>
                          </a:rPr>
                        </m:ctrlPr>
                      </m:dPr>
                      <m:e>
                        <m:sSub>
                          <m:sSubPr>
                            <m:ctrlPr>
                              <a:rPr lang="pt-BR" sz="2400" i="1">
                                <a:latin typeface="Cambria Math" panose="02040503050406030204" pitchFamily="18" charset="0"/>
                              </a:rPr>
                            </m:ctrlPr>
                          </m:sSubPr>
                          <m:e>
                            <m:acc>
                              <m:accPr>
                                <m:chr m:val="̂"/>
                                <m:ctrlPr>
                                  <a:rPr lang="pt-BR" sz="2400" i="1">
                                    <a:latin typeface="Cambria Math" panose="02040503050406030204" pitchFamily="18" charset="0"/>
                                  </a:rPr>
                                </m:ctrlPr>
                              </m:accPr>
                              <m:e>
                                <m:r>
                                  <a:rPr lang="pt-BR" i="1">
                                    <a:latin typeface="Cambria Math" panose="02040503050406030204" pitchFamily="18" charset="0"/>
                                  </a:rPr>
                                  <m:t>𝑇𝑥𝑃𝑟𝑜𝑚</m:t>
                                </m:r>
                              </m:e>
                            </m:acc>
                          </m:e>
                          <m:sub>
                            <m:r>
                              <a:rPr lang="pt-BR" i="1">
                                <a:latin typeface="Cambria Math" panose="02040503050406030204" pitchFamily="18" charset="0"/>
                              </a:rPr>
                              <m:t>𝑘</m:t>
                            </m:r>
                            <m:r>
                              <a:rPr lang="pt-BR" i="1">
                                <a:latin typeface="Cambria Math" panose="02040503050406030204" pitchFamily="18" charset="0"/>
                              </a:rPr>
                              <m:t>−1</m:t>
                            </m:r>
                          </m:sub>
                        </m:sSub>
                        <m:r>
                          <a:rPr lang="pt-BR" i="1">
                            <a:latin typeface="Cambria Math" panose="02040503050406030204" pitchFamily="18" charset="0"/>
                          </a:rPr>
                          <m:t>×</m:t>
                        </m:r>
                        <m:sSub>
                          <m:sSubPr>
                            <m:ctrlPr>
                              <a:rPr lang="pt-BR" sz="2400"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𝑘</m:t>
                            </m:r>
                            <m:r>
                              <a:rPr lang="pt-BR" i="1">
                                <a:latin typeface="Cambria Math" panose="02040503050406030204" pitchFamily="18" charset="0"/>
                              </a:rPr>
                              <m:t>−1,</m:t>
                            </m:r>
                            <m:r>
                              <a:rPr lang="pt-BR" i="1">
                                <a:latin typeface="Cambria Math" panose="02040503050406030204" pitchFamily="18" charset="0"/>
                              </a:rPr>
                              <m:t>𝑡</m:t>
                            </m:r>
                            <m:r>
                              <a:rPr lang="pt-BR" i="1">
                                <a:latin typeface="Cambria Math" panose="02040503050406030204" pitchFamily="18" charset="0"/>
                              </a:rPr>
                              <m:t>−1</m:t>
                            </m:r>
                          </m:sub>
                        </m:sSub>
                      </m:e>
                    </m:d>
                    <m:r>
                      <a:rPr lang="pt-BR" i="1">
                        <a:latin typeface="Cambria Math" panose="02040503050406030204" pitchFamily="18" charset="0"/>
                      </a:rPr>
                      <m:t>+</m:t>
                    </m:r>
                    <m:d>
                      <m:dPr>
                        <m:ctrlPr>
                          <a:rPr lang="pt-BR" sz="2400" i="1">
                            <a:latin typeface="Cambria Math" panose="02040503050406030204" pitchFamily="18" charset="0"/>
                          </a:rPr>
                        </m:ctrlPr>
                      </m:dPr>
                      <m:e>
                        <m:sSub>
                          <m:sSubPr>
                            <m:ctrlPr>
                              <a:rPr lang="pt-BR" sz="2400" i="1">
                                <a:latin typeface="Cambria Math" panose="02040503050406030204" pitchFamily="18" charset="0"/>
                              </a:rPr>
                            </m:ctrlPr>
                          </m:sSubPr>
                          <m:e>
                            <m:acc>
                              <m:accPr>
                                <m:chr m:val="̂"/>
                                <m:ctrlPr>
                                  <a:rPr lang="pt-BR" sz="2400" i="1">
                                    <a:latin typeface="Cambria Math" panose="02040503050406030204" pitchFamily="18" charset="0"/>
                                  </a:rPr>
                                </m:ctrlPr>
                              </m:accPr>
                              <m:e>
                                <m:r>
                                  <a:rPr lang="pt-BR" i="1">
                                    <a:latin typeface="Cambria Math" panose="02040503050406030204" pitchFamily="18" charset="0"/>
                                  </a:rPr>
                                  <m:t>𝑇𝑥𝑅𝑒𝑝</m:t>
                                </m:r>
                              </m:e>
                            </m:acc>
                          </m:e>
                          <m:sub>
                            <m:r>
                              <a:rPr lang="pt-BR" i="1">
                                <a:latin typeface="Cambria Math" panose="02040503050406030204" pitchFamily="18" charset="0"/>
                              </a:rPr>
                              <m:t>𝑘</m:t>
                            </m:r>
                          </m:sub>
                        </m:sSub>
                        <m:r>
                          <a:rPr lang="pt-BR" i="1">
                            <a:latin typeface="Cambria Math" panose="02040503050406030204" pitchFamily="18" charset="0"/>
                          </a:rPr>
                          <m:t>×</m:t>
                        </m:r>
                        <m:sSub>
                          <m:sSubPr>
                            <m:ctrlPr>
                              <a:rPr lang="pt-BR" sz="2400"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𝑘</m:t>
                            </m:r>
                            <m:r>
                              <a:rPr lang="pt-BR" i="1">
                                <a:latin typeface="Cambria Math" panose="02040503050406030204" pitchFamily="18" charset="0"/>
                              </a:rPr>
                              <m:t>,</m:t>
                            </m:r>
                            <m:r>
                              <a:rPr lang="pt-BR" i="1">
                                <a:latin typeface="Cambria Math" panose="02040503050406030204" pitchFamily="18" charset="0"/>
                              </a:rPr>
                              <m:t>𝑡</m:t>
                            </m:r>
                            <m:r>
                              <a:rPr lang="pt-BR" i="1">
                                <a:latin typeface="Cambria Math" panose="02040503050406030204" pitchFamily="18" charset="0"/>
                              </a:rPr>
                              <m:t>−1</m:t>
                            </m:r>
                          </m:sub>
                        </m:sSub>
                      </m:e>
                    </m:d>
                  </m:oMath>
                </a14:m>
                <a:r>
                  <a:rPr lang="pt-BR" sz="2200" dirty="0">
                    <a:latin typeface="+mn-lt"/>
                  </a:rPr>
                  <a:t>, onde:</a:t>
                </a:r>
              </a:p>
              <a:p>
                <a:pPr algn="just" eaLnBrk="1" hangingPunct="1">
                  <a:lnSpc>
                    <a:spcPct val="100000"/>
                  </a:lnSpc>
                </a:pPr>
                <a:endParaRPr lang="en-US" altLang="pt-BR" sz="2200" dirty="0">
                  <a:solidFill>
                    <a:srgbClr val="000000"/>
                  </a:solidFill>
                  <a:latin typeface="+mn-lt"/>
                </a:endParaRPr>
              </a:p>
              <a:p>
                <a:pPr algn="just" eaLnBrk="1" hangingPunct="1">
                  <a:lnSpc>
                    <a:spcPct val="100000"/>
                  </a:lnSpc>
                </a:pPr>
                <a:endParaRPr lang="en-US" altLang="pt-BR" sz="2200" dirty="0">
                  <a:solidFill>
                    <a:srgbClr val="000000"/>
                  </a:solidFill>
                  <a:latin typeface="+mn-lt"/>
                </a:endParaRPr>
              </a:p>
            </p:txBody>
          </p:sp>
        </mc:Choice>
        <mc:Fallback xmlns="">
          <p:sp>
            <p:nvSpPr>
              <p:cNvPr id="10243" name="Rectangle 2">
                <a:extLst>
                  <a:ext uri="{FF2B5EF4-FFF2-40B4-BE49-F238E27FC236}">
                    <a16:creationId xmlns:a16="http://schemas.microsoft.com/office/drawing/2014/main" id="{1726E947-4B71-4A64-9D66-1FD8A821F58F}"/>
                  </a:ext>
                </a:extLst>
              </p:cNvPr>
              <p:cNvSpPr>
                <a:spLocks noRot="1" noChangeAspect="1" noMove="1" noResize="1" noEditPoints="1" noAdjustHandles="1" noChangeArrowheads="1" noChangeShapeType="1" noTextEdit="1"/>
              </p:cNvSpPr>
              <p:nvPr/>
            </p:nvSpPr>
            <p:spPr bwMode="auto">
              <a:xfrm>
                <a:off x="280988" y="266383"/>
                <a:ext cx="9588500" cy="2378813"/>
              </a:xfrm>
              <a:prstGeom prst="rect">
                <a:avLst/>
              </a:prstGeom>
              <a:blipFill>
                <a:blip r:embed="rId3"/>
                <a:stretch>
                  <a:fillRect l="-890" t="-3077" r="-44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graphicFrame>
            <p:nvGraphicFramePr>
              <p:cNvPr id="6" name="Tabela 5">
                <a:extLst>
                  <a:ext uri="{FF2B5EF4-FFF2-40B4-BE49-F238E27FC236}">
                    <a16:creationId xmlns:a16="http://schemas.microsoft.com/office/drawing/2014/main" id="{2EA90C4D-576E-453A-868C-86BF83BE04C8}"/>
                  </a:ext>
                </a:extLst>
              </p:cNvPr>
              <p:cNvGraphicFramePr>
                <a:graphicFrameLocks noGrp="1"/>
              </p:cNvGraphicFramePr>
              <p:nvPr>
                <p:extLst>
                  <p:ext uri="{D42A27DB-BD31-4B8C-83A1-F6EECF244321}">
                    <p14:modId xmlns:p14="http://schemas.microsoft.com/office/powerpoint/2010/main" val="2039393956"/>
                  </p:ext>
                </p:extLst>
              </p:nvPr>
            </p:nvGraphicFramePr>
            <p:xfrm>
              <a:off x="1784648" y="2477070"/>
              <a:ext cx="7128684" cy="2509394"/>
            </p:xfrm>
            <a:graphic>
              <a:graphicData uri="http://schemas.openxmlformats.org/drawingml/2006/table">
                <a:tbl>
                  <a:tblPr firstRow="1" firstCol="1" bandRow="1">
                    <a:tableStyleId>{69CF1AB2-1976-4502-BF36-3FF5EA218861}</a:tableStyleId>
                  </a:tblPr>
                  <a:tblGrid>
                    <a:gridCol w="1368152">
                      <a:extLst>
                        <a:ext uri="{9D8B030D-6E8A-4147-A177-3AD203B41FA5}">
                          <a16:colId xmlns:a16="http://schemas.microsoft.com/office/drawing/2014/main" val="3461868987"/>
                        </a:ext>
                      </a:extLst>
                    </a:gridCol>
                    <a:gridCol w="359932">
                      <a:extLst>
                        <a:ext uri="{9D8B030D-6E8A-4147-A177-3AD203B41FA5}">
                          <a16:colId xmlns:a16="http://schemas.microsoft.com/office/drawing/2014/main" val="3149843027"/>
                        </a:ext>
                      </a:extLst>
                    </a:gridCol>
                    <a:gridCol w="5400600">
                      <a:extLst>
                        <a:ext uri="{9D8B030D-6E8A-4147-A177-3AD203B41FA5}">
                          <a16:colId xmlns:a16="http://schemas.microsoft.com/office/drawing/2014/main" val="1897507929"/>
                        </a:ext>
                      </a:extLst>
                    </a:gridCol>
                  </a:tblGrid>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algn="ctr">
                            <a:lnSpc>
                              <a:spcPct val="115000"/>
                            </a:lnSpc>
                            <a:spcAft>
                              <a:spcPts val="0"/>
                            </a:spcAft>
                          </a:pPr>
                          <a:r>
                            <a:rPr lang="pt-BR" sz="1600" b="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b="0" dirty="0">
                              <a:effectLst/>
                              <a:latin typeface="Calibri" panose="020F0502020204030204" pitchFamily="34" charset="0"/>
                              <a:ea typeface="Calibri" panose="020F0502020204030204" pitchFamily="34" charset="0"/>
                              <a:cs typeface="Times New Roman" panose="02020603050405020304" pitchFamily="18" charset="0"/>
                            </a:rPr>
                            <a:t>série/ano do E. Fundamental e/ou do E. Médio</a:t>
                          </a:r>
                        </a:p>
                      </a:txBody>
                      <a:tcPr marL="0" marR="0" marT="36195" marB="36195" anchor="ctr"/>
                    </a:tc>
                    <a:extLst>
                      <a:ext uri="{0D108BD9-81ED-4DB2-BD59-A6C34878D82A}">
                        <a16:rowId xmlns:a16="http://schemas.microsoft.com/office/drawing/2014/main" val="1430486455"/>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ano;</a:t>
                          </a:r>
                        </a:p>
                      </a:txBody>
                      <a:tcPr marL="0" marR="0" marT="36195" marB="36195" anchor="ctr"/>
                    </a:tc>
                    <a:extLst>
                      <a:ext uri="{0D108BD9-81ED-4DB2-BD59-A6C34878D82A}">
                        <a16:rowId xmlns:a16="http://schemas.microsoft.com/office/drawing/2014/main" val="920729834"/>
                      </a:ext>
                    </a:extLst>
                  </a:tr>
                  <a:tr h="0">
                    <a:tc>
                      <a:txBody>
                        <a:bodyPr/>
                        <a:lstStyle/>
                        <a:p>
                          <a:pPr algn="ctr">
                            <a:lnSpc>
                              <a:spcPct val="115000"/>
                            </a:lnSpc>
                            <a:spcAft>
                              <a:spcPts val="0"/>
                            </a:spcAft>
                          </a:pPr>
                          <a14:m>
                            <m:oMath xmlns:m="http://schemas.openxmlformats.org/officeDocument/2006/math">
                              <m:sSub>
                                <m:sSubPr>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lang="pt-B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195" marB="36195" anchor="ct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número de alunos novos  ajustado da série/ano k em 2017;</a:t>
                          </a:r>
                        </a:p>
                      </a:txBody>
                      <a:tcPr marL="0" marR="0" marT="36195" marB="36195" anchor="ctr"/>
                    </a:tc>
                    <a:extLst>
                      <a:ext uri="{0D108BD9-81ED-4DB2-BD59-A6C34878D82A}">
                        <a16:rowId xmlns:a16="http://schemas.microsoft.com/office/drawing/2014/main" val="3471914857"/>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𝑇𝑥𝑃𝑟𝑜𝑚</m:t>
                                        </m:r>
                                      </m:e>
                                    </m:acc>
                                  </m:e>
                                  <m:sub>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algn="ctr">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taxa de promoção ajustada da série/ano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k-1</a:t>
                          </a:r>
                          <a:r>
                            <a:rPr lang="pt-BR"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1840294110"/>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−1,</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número de matrículas  da série/ano (</a:t>
                          </a:r>
                          <a:r>
                            <a:rPr lang="pt-BR" sz="1600" i="1">
                              <a:effectLst/>
                              <a:latin typeface="Calibri" panose="020F0502020204030204" pitchFamily="34" charset="0"/>
                              <a:ea typeface="Calibri" panose="020F0502020204030204" pitchFamily="34" charset="0"/>
                              <a:cs typeface="Times New Roman" panose="02020603050405020304" pitchFamily="18" charset="0"/>
                            </a:rPr>
                            <a:t>k-1</a:t>
                          </a:r>
                          <a:r>
                            <a:rPr lang="pt-BR" sz="1600">
                              <a:effectLst/>
                              <a:latin typeface="Calibri" panose="020F0502020204030204" pitchFamily="34" charset="0"/>
                              <a:ea typeface="Calibri" panose="020F0502020204030204" pitchFamily="34" charset="0"/>
                              <a:cs typeface="Times New Roman" panose="02020603050405020304" pitchFamily="18" charset="0"/>
                            </a:rPr>
                            <a:t>) no ano (</a:t>
                          </a:r>
                          <a:r>
                            <a:rPr lang="pt-BR" sz="1600" i="1">
                              <a:effectLst/>
                              <a:latin typeface="Calibri" panose="020F0502020204030204" pitchFamily="34" charset="0"/>
                              <a:ea typeface="Calibri" panose="020F0502020204030204" pitchFamily="34" charset="0"/>
                              <a:cs typeface="Times New Roman" panose="02020603050405020304" pitchFamily="18" charset="0"/>
                            </a:rPr>
                            <a:t>t-1</a:t>
                          </a: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2775768899"/>
                      </a:ext>
                    </a:extLst>
                  </a:tr>
                  <a:tr h="0">
                    <a:tc>
                      <a:txBody>
                        <a:bodyPr/>
                        <a:lstStyle/>
                        <a:p>
                          <a:pPr algn="ctr">
                            <a:lnSpc>
                              <a:spcPct val="115000"/>
                            </a:lnSpc>
                            <a:spcAft>
                              <a:spcPts val="0"/>
                            </a:spcAft>
                          </a:pPr>
                          <a14:m>
                            <m:oMath xmlns:m="http://schemas.openxmlformats.org/officeDocument/2006/math">
                              <m:sSub>
                                <m:sSubPr>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𝑇𝑥𝑅𝑒𝑝</m:t>
                                      </m:r>
                                    </m:e>
                                  </m:acc>
                                </m:e>
                                <m:sub>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lang="pt-B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195" marB="36195" anchor="ct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taxa de repetência ajustada </a:t>
                          </a:r>
                          <a:r>
                            <a:rPr lang="pt-BR" sz="1600" baseline="30000">
                              <a:effectLst/>
                              <a:latin typeface="Calibri" panose="020F0502020204030204" pitchFamily="34" charset="0"/>
                              <a:ea typeface="Calibri" panose="020F0502020204030204" pitchFamily="34" charset="0"/>
                              <a:cs typeface="Times New Roman" panose="02020603050405020304" pitchFamily="18" charset="0"/>
                            </a:rPr>
                            <a:t> </a:t>
                          </a:r>
                          <a:r>
                            <a:rPr lang="pt-BR" sz="1600">
                              <a:effectLst/>
                              <a:latin typeface="Calibri" panose="020F0502020204030204" pitchFamily="34" charset="0"/>
                              <a:ea typeface="Calibri" panose="020F0502020204030204" pitchFamily="34" charset="0"/>
                              <a:cs typeface="Times New Roman" panose="02020603050405020304" pitchFamily="18" charset="0"/>
                            </a:rPr>
                            <a:t>da série/ano </a:t>
                          </a:r>
                          <a:r>
                            <a:rPr lang="pt-BR" sz="1600" i="1">
                              <a:effectLst/>
                              <a:latin typeface="Calibri" panose="020F0502020204030204" pitchFamily="34" charset="0"/>
                              <a:ea typeface="Calibri" panose="020F0502020204030204" pitchFamily="34" charset="0"/>
                              <a:cs typeface="Times New Roman" panose="02020603050405020304" pitchFamily="18" charset="0"/>
                            </a:rPr>
                            <a:t>k</a:t>
                          </a: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1974436566"/>
                      </a:ext>
                    </a:extLst>
                  </a:tr>
                  <a:tr h="0">
                    <a:tc>
                      <a:txBody>
                        <a:bodyPr/>
                        <a:lstStyle/>
                        <a:p>
                          <a:pPr marL="45720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pt-BR"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número de matrículas da série/ano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k</a:t>
                          </a:r>
                          <a:r>
                            <a:rPr lang="pt-BR" sz="1600" dirty="0">
                              <a:effectLst/>
                              <a:latin typeface="Calibri" panose="020F0502020204030204" pitchFamily="34" charset="0"/>
                              <a:ea typeface="Calibri" panose="020F0502020204030204" pitchFamily="34" charset="0"/>
                              <a:cs typeface="Times New Roman" panose="02020603050405020304" pitchFamily="18" charset="0"/>
                            </a:rPr>
                            <a:t> no ano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t-1</a:t>
                          </a:r>
                          <a:r>
                            <a:rPr lang="pt-BR"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796859298"/>
                      </a:ext>
                    </a:extLst>
                  </a:tr>
                </a:tbl>
              </a:graphicData>
            </a:graphic>
          </p:graphicFrame>
        </mc:Choice>
        <mc:Fallback xmlns="">
          <p:graphicFrame>
            <p:nvGraphicFramePr>
              <p:cNvPr id="6" name="Tabela 5">
                <a:extLst>
                  <a:ext uri="{FF2B5EF4-FFF2-40B4-BE49-F238E27FC236}">
                    <a16:creationId xmlns:a16="http://schemas.microsoft.com/office/drawing/2014/main" id="{2EA90C4D-576E-453A-868C-86BF83BE04C8}"/>
                  </a:ext>
                </a:extLst>
              </p:cNvPr>
              <p:cNvGraphicFramePr>
                <a:graphicFrameLocks noGrp="1"/>
              </p:cNvGraphicFramePr>
              <p:nvPr>
                <p:extLst>
                  <p:ext uri="{D42A27DB-BD31-4B8C-83A1-F6EECF244321}">
                    <p14:modId xmlns:p14="http://schemas.microsoft.com/office/powerpoint/2010/main" val="2039393956"/>
                  </p:ext>
                </p:extLst>
              </p:nvPr>
            </p:nvGraphicFramePr>
            <p:xfrm>
              <a:off x="1784648" y="2477070"/>
              <a:ext cx="7128684" cy="2472691"/>
            </p:xfrm>
            <a:graphic>
              <a:graphicData uri="http://schemas.openxmlformats.org/drawingml/2006/table">
                <a:tbl>
                  <a:tblPr firstRow="1" firstCol="1" bandRow="1">
                    <a:tableStyleId>{69CF1AB2-1976-4502-BF36-3FF5EA218861}</a:tableStyleId>
                  </a:tblPr>
                  <a:tblGrid>
                    <a:gridCol w="1368152">
                      <a:extLst>
                        <a:ext uri="{9D8B030D-6E8A-4147-A177-3AD203B41FA5}">
                          <a16:colId xmlns:a16="http://schemas.microsoft.com/office/drawing/2014/main" val="3461868987"/>
                        </a:ext>
                      </a:extLst>
                    </a:gridCol>
                    <a:gridCol w="359932">
                      <a:extLst>
                        <a:ext uri="{9D8B030D-6E8A-4147-A177-3AD203B41FA5}">
                          <a16:colId xmlns:a16="http://schemas.microsoft.com/office/drawing/2014/main" val="3149843027"/>
                        </a:ext>
                      </a:extLst>
                    </a:gridCol>
                    <a:gridCol w="5400600">
                      <a:extLst>
                        <a:ext uri="{9D8B030D-6E8A-4147-A177-3AD203B41FA5}">
                          <a16:colId xmlns:a16="http://schemas.microsoft.com/office/drawing/2014/main" val="1897507929"/>
                        </a:ext>
                      </a:extLst>
                    </a:gridCol>
                  </a:tblGrid>
                  <a:tr h="352806">
                    <a:tc>
                      <a:txBody>
                        <a:bodyPr/>
                        <a:lstStyle/>
                        <a:p>
                          <a:endParaRPr lang="pt-BR"/>
                        </a:p>
                      </a:txBody>
                      <a:tcPr marL="0" marR="0" marT="36195" marB="36195" anchor="ctr">
                        <a:blipFill>
                          <a:blip r:embed="rId4"/>
                          <a:stretch>
                            <a:fillRect l="-444" t="-1724" r="-421333" b="-622414"/>
                          </a:stretch>
                        </a:blipFill>
                      </a:tcPr>
                    </a:tc>
                    <a:tc>
                      <a:txBody>
                        <a:bodyPr/>
                        <a:lstStyle/>
                        <a:p>
                          <a:pPr algn="ctr">
                            <a:lnSpc>
                              <a:spcPct val="115000"/>
                            </a:lnSpc>
                            <a:spcAft>
                              <a:spcPts val="0"/>
                            </a:spcAft>
                          </a:pPr>
                          <a:r>
                            <a:rPr lang="pt-BR" sz="1600" b="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b="0" dirty="0">
                              <a:effectLst/>
                              <a:latin typeface="Calibri" panose="020F0502020204030204" pitchFamily="34" charset="0"/>
                              <a:ea typeface="Calibri" panose="020F0502020204030204" pitchFamily="34" charset="0"/>
                              <a:cs typeface="Times New Roman" panose="02020603050405020304" pitchFamily="18" charset="0"/>
                            </a:rPr>
                            <a:t>série/ano do E. Fundamental e/ou do E. Médio</a:t>
                          </a:r>
                        </a:p>
                      </a:txBody>
                      <a:tcPr marL="0" marR="0" marT="36195" marB="36195" anchor="ctr"/>
                    </a:tc>
                    <a:extLst>
                      <a:ext uri="{0D108BD9-81ED-4DB2-BD59-A6C34878D82A}">
                        <a16:rowId xmlns:a16="http://schemas.microsoft.com/office/drawing/2014/main" val="1430486455"/>
                      </a:ext>
                    </a:extLst>
                  </a:tr>
                  <a:tr h="352806">
                    <a:tc>
                      <a:txBody>
                        <a:bodyPr/>
                        <a:lstStyle/>
                        <a:p>
                          <a:endParaRPr lang="pt-BR"/>
                        </a:p>
                      </a:txBody>
                      <a:tcPr marL="0" marR="0" marT="36195" marB="36195" anchor="ctr">
                        <a:blipFill>
                          <a:blip r:embed="rId4"/>
                          <a:stretch>
                            <a:fillRect l="-444" t="-101724" r="-421333" b="-522414"/>
                          </a:stretch>
                        </a:blipFill>
                      </a:tcP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ano;</a:t>
                          </a:r>
                        </a:p>
                      </a:txBody>
                      <a:tcPr marL="0" marR="0" marT="36195" marB="36195" anchor="ctr"/>
                    </a:tc>
                    <a:extLst>
                      <a:ext uri="{0D108BD9-81ED-4DB2-BD59-A6C34878D82A}">
                        <a16:rowId xmlns:a16="http://schemas.microsoft.com/office/drawing/2014/main" val="920729834"/>
                      </a:ext>
                    </a:extLst>
                  </a:tr>
                  <a:tr h="336296">
                    <a:tc>
                      <a:txBody>
                        <a:bodyPr/>
                        <a:lstStyle/>
                        <a:p>
                          <a:endParaRPr lang="pt-BR"/>
                        </a:p>
                      </a:txBody>
                      <a:tcPr marL="0" marR="0" marT="36195" marB="36195" anchor="ctr">
                        <a:blipFill>
                          <a:blip r:embed="rId4"/>
                          <a:stretch>
                            <a:fillRect l="-444" t="-212727" r="-421333" b="-450909"/>
                          </a:stretch>
                        </a:blipFill>
                      </a:tcP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número de alunos novos  ajustado da série/ano k em 2017;</a:t>
                          </a:r>
                        </a:p>
                      </a:txBody>
                      <a:tcPr marL="0" marR="0" marT="36195" marB="36195" anchor="ctr"/>
                    </a:tc>
                    <a:extLst>
                      <a:ext uri="{0D108BD9-81ED-4DB2-BD59-A6C34878D82A}">
                        <a16:rowId xmlns:a16="http://schemas.microsoft.com/office/drawing/2014/main" val="3471914857"/>
                      </a:ext>
                    </a:extLst>
                  </a:tr>
                  <a:tr h="360426">
                    <a:tc>
                      <a:txBody>
                        <a:bodyPr/>
                        <a:lstStyle/>
                        <a:p>
                          <a:endParaRPr lang="pt-BR"/>
                        </a:p>
                      </a:txBody>
                      <a:tcPr marL="0" marR="0" marT="36195" marB="36195" anchor="ctr">
                        <a:blipFill>
                          <a:blip r:embed="rId4"/>
                          <a:stretch>
                            <a:fillRect l="-444" t="-291525" r="-421333" b="-320339"/>
                          </a:stretch>
                        </a:blipFill>
                      </a:tcPr>
                    </a:tc>
                    <a:tc>
                      <a:txBody>
                        <a:bodyPr/>
                        <a:lstStyle/>
                        <a:p>
                          <a:pPr algn="ctr">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taxa de promoção ajustada da série/ano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k-1</a:t>
                          </a:r>
                          <a:r>
                            <a:rPr lang="pt-BR"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1840294110"/>
                      </a:ext>
                    </a:extLst>
                  </a:tr>
                  <a:tr h="365062">
                    <a:tc>
                      <a:txBody>
                        <a:bodyPr/>
                        <a:lstStyle/>
                        <a:p>
                          <a:endParaRPr lang="pt-BR"/>
                        </a:p>
                      </a:txBody>
                      <a:tcPr marL="0" marR="0" marT="36195" marB="36195" anchor="ctr">
                        <a:blipFill>
                          <a:blip r:embed="rId4"/>
                          <a:stretch>
                            <a:fillRect l="-444" t="-385000" r="-421333" b="-215000"/>
                          </a:stretch>
                        </a:blipFill>
                      </a:tcP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número de matrículas  da série/ano (</a:t>
                          </a:r>
                          <a:r>
                            <a:rPr lang="pt-BR" sz="1600" i="1">
                              <a:effectLst/>
                              <a:latin typeface="Calibri" panose="020F0502020204030204" pitchFamily="34" charset="0"/>
                              <a:ea typeface="Calibri" panose="020F0502020204030204" pitchFamily="34" charset="0"/>
                              <a:cs typeface="Times New Roman" panose="02020603050405020304" pitchFamily="18" charset="0"/>
                            </a:rPr>
                            <a:t>k-1</a:t>
                          </a:r>
                          <a:r>
                            <a:rPr lang="pt-BR" sz="1600">
                              <a:effectLst/>
                              <a:latin typeface="Calibri" panose="020F0502020204030204" pitchFamily="34" charset="0"/>
                              <a:ea typeface="Calibri" panose="020F0502020204030204" pitchFamily="34" charset="0"/>
                              <a:cs typeface="Times New Roman" panose="02020603050405020304" pitchFamily="18" charset="0"/>
                            </a:rPr>
                            <a:t>) no ano (</a:t>
                          </a:r>
                          <a:r>
                            <a:rPr lang="pt-BR" sz="1600" i="1">
                              <a:effectLst/>
                              <a:latin typeface="Calibri" panose="020F0502020204030204" pitchFamily="34" charset="0"/>
                              <a:ea typeface="Calibri" panose="020F0502020204030204" pitchFamily="34" charset="0"/>
                              <a:cs typeface="Times New Roman" panose="02020603050405020304" pitchFamily="18" charset="0"/>
                            </a:rPr>
                            <a:t>t-1</a:t>
                          </a: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2775768899"/>
                      </a:ext>
                    </a:extLst>
                  </a:tr>
                  <a:tr h="340233">
                    <a:tc>
                      <a:txBody>
                        <a:bodyPr/>
                        <a:lstStyle/>
                        <a:p>
                          <a:endParaRPr lang="pt-BR"/>
                        </a:p>
                      </a:txBody>
                      <a:tcPr marL="0" marR="0" marT="36195" marB="36195" anchor="ctr">
                        <a:blipFill>
                          <a:blip r:embed="rId4"/>
                          <a:stretch>
                            <a:fillRect l="-444" t="-519643" r="-421333" b="-130357"/>
                          </a:stretch>
                        </a:blipFill>
                      </a:tcP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taxa de repetência ajustada </a:t>
                          </a:r>
                          <a:r>
                            <a:rPr lang="pt-BR" sz="1600" baseline="30000">
                              <a:effectLst/>
                              <a:latin typeface="Calibri" panose="020F0502020204030204" pitchFamily="34" charset="0"/>
                              <a:ea typeface="Calibri" panose="020F0502020204030204" pitchFamily="34" charset="0"/>
                              <a:cs typeface="Times New Roman" panose="02020603050405020304" pitchFamily="18" charset="0"/>
                            </a:rPr>
                            <a:t> </a:t>
                          </a:r>
                          <a:r>
                            <a:rPr lang="pt-BR" sz="1600">
                              <a:effectLst/>
                              <a:latin typeface="Calibri" panose="020F0502020204030204" pitchFamily="34" charset="0"/>
                              <a:ea typeface="Calibri" panose="020F0502020204030204" pitchFamily="34" charset="0"/>
                              <a:cs typeface="Times New Roman" panose="02020603050405020304" pitchFamily="18" charset="0"/>
                            </a:rPr>
                            <a:t>da série/ano </a:t>
                          </a:r>
                          <a:r>
                            <a:rPr lang="pt-BR" sz="1600" i="1">
                              <a:effectLst/>
                              <a:latin typeface="Calibri" panose="020F0502020204030204" pitchFamily="34" charset="0"/>
                              <a:ea typeface="Calibri" panose="020F0502020204030204" pitchFamily="34" charset="0"/>
                              <a:cs typeface="Times New Roman" panose="02020603050405020304" pitchFamily="18" charset="0"/>
                            </a:rPr>
                            <a:t>k</a:t>
                          </a: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1974436566"/>
                      </a:ext>
                    </a:extLst>
                  </a:tr>
                  <a:tr h="365062">
                    <a:tc>
                      <a:txBody>
                        <a:bodyPr/>
                        <a:lstStyle/>
                        <a:p>
                          <a:endParaRPr lang="pt-BR"/>
                        </a:p>
                      </a:txBody>
                      <a:tcPr marL="0" marR="0" marT="36195" marB="36195" anchor="ctr">
                        <a:blipFill>
                          <a:blip r:embed="rId4"/>
                          <a:stretch>
                            <a:fillRect l="-444" t="-578333" r="-421333" b="-21667"/>
                          </a:stretch>
                        </a:blipFill>
                      </a:tcPr>
                    </a:tc>
                    <a:tc>
                      <a:txBody>
                        <a:bodyPr/>
                        <a:lstStyle/>
                        <a:p>
                          <a:pPr algn="ctr">
                            <a:lnSpc>
                              <a:spcPct val="115000"/>
                            </a:lnSpc>
                            <a:spcAft>
                              <a:spcPts val="0"/>
                            </a:spcAft>
                          </a:pPr>
                          <a:r>
                            <a:rPr lang="pt-BR" sz="16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tc>
                      <a:txBody>
                        <a:bodyPr/>
                        <a:lstStyle/>
                        <a:p>
                          <a:pPr marL="108000" algn="l">
                            <a:lnSpc>
                              <a:spcPct val="115000"/>
                            </a:lnSpc>
                            <a:spcAft>
                              <a:spcPts val="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número de matrículas da série/ano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k</a:t>
                          </a:r>
                          <a:r>
                            <a:rPr lang="pt-BR" sz="1600" dirty="0">
                              <a:effectLst/>
                              <a:latin typeface="Calibri" panose="020F0502020204030204" pitchFamily="34" charset="0"/>
                              <a:ea typeface="Calibri" panose="020F0502020204030204" pitchFamily="34" charset="0"/>
                              <a:cs typeface="Times New Roman" panose="02020603050405020304" pitchFamily="18" charset="0"/>
                            </a:rPr>
                            <a:t> no ano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t-1</a:t>
                          </a:r>
                          <a:r>
                            <a:rPr lang="pt-BR"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6195" marB="36195" anchor="ctr"/>
                    </a:tc>
                    <a:extLst>
                      <a:ext uri="{0D108BD9-81ED-4DB2-BD59-A6C34878D82A}">
                        <a16:rowId xmlns:a16="http://schemas.microsoft.com/office/drawing/2014/main" val="796859298"/>
                      </a:ext>
                    </a:extLst>
                  </a:tr>
                </a:tbl>
              </a:graphicData>
            </a:graphic>
          </p:graphicFrame>
        </mc:Fallback>
      </mc:AlternateContent>
    </p:spTree>
    <p:extLst>
      <p:ext uri="{BB962C8B-B14F-4D97-AF65-F5344CB8AC3E}">
        <p14:creationId xmlns:p14="http://schemas.microsoft.com/office/powerpoint/2010/main" val="2359970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4526B9E-363A-4D69-A998-22D4A807B784}"/>
              </a:ext>
            </a:extLst>
          </p:cNvPr>
          <p:cNvSpPr txBox="1"/>
          <p:nvPr/>
        </p:nvSpPr>
        <p:spPr>
          <a:xfrm>
            <a:off x="5385048" y="3549799"/>
            <a:ext cx="4456185" cy="553998"/>
          </a:xfrm>
          <a:prstGeom prst="rect">
            <a:avLst/>
          </a:prstGeom>
          <a:noFill/>
        </p:spPr>
        <p:txBody>
          <a:bodyPr wrap="square" rtlCol="0">
            <a:spAutoFit/>
          </a:bodyPr>
          <a:lstStyle/>
          <a:p>
            <a:pPr>
              <a:tabLst>
                <a:tab pos="266700" algn="l"/>
              </a:tabLst>
            </a:pPr>
            <a:r>
              <a:rPr lang="pt-BR" sz="3000" b="1" dirty="0">
                <a:solidFill>
                  <a:schemeClr val="tx2"/>
                </a:solidFill>
                <a:latin typeface="+mj-lt"/>
                <a:ea typeface="Verdana" panose="020B0604030504040204" pitchFamily="34" charset="0"/>
                <a:cs typeface="Verdana" panose="020B0604030504040204" pitchFamily="34" charset="0"/>
              </a:rPr>
              <a:t>Resultados</a:t>
            </a:r>
          </a:p>
        </p:txBody>
      </p:sp>
    </p:spTree>
    <p:extLst>
      <p:ext uri="{BB962C8B-B14F-4D97-AF65-F5344CB8AC3E}">
        <p14:creationId xmlns:p14="http://schemas.microsoft.com/office/powerpoint/2010/main" val="134164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D89EEE4-8660-4470-84BC-176E39879929}"/>
              </a:ext>
            </a:extLst>
          </p:cNvPr>
          <p:cNvPicPr>
            <a:picLocks noChangeAspect="1"/>
          </p:cNvPicPr>
          <p:nvPr/>
        </p:nvPicPr>
        <p:blipFill>
          <a:blip r:embed="rId3"/>
          <a:stretch>
            <a:fillRect/>
          </a:stretch>
        </p:blipFill>
        <p:spPr>
          <a:xfrm>
            <a:off x="704528" y="404664"/>
            <a:ext cx="8803026" cy="5688632"/>
          </a:xfrm>
          <a:prstGeom prst="rect">
            <a:avLst/>
          </a:prstGeom>
        </p:spPr>
      </p:pic>
    </p:spTree>
    <p:extLst>
      <p:ext uri="{BB962C8B-B14F-4D97-AF65-F5344CB8AC3E}">
        <p14:creationId xmlns:p14="http://schemas.microsoft.com/office/powerpoint/2010/main" val="2663369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A78BA43-D7E0-4096-A0E4-2464611CD5C7}"/>
              </a:ext>
            </a:extLst>
          </p:cNvPr>
          <p:cNvSpPr/>
          <p:nvPr/>
        </p:nvSpPr>
        <p:spPr>
          <a:xfrm>
            <a:off x="5198576" y="3865140"/>
            <a:ext cx="2470436" cy="267446"/>
          </a:xfrm>
          <a:prstGeom prst="rect">
            <a:avLst/>
          </a:prstGeom>
        </p:spPr>
        <p:txBody>
          <a:bodyPr wrap="square">
            <a:spAutoFit/>
          </a:bodyPr>
          <a:lstStyle/>
          <a:p>
            <a:pPr algn="ctr"/>
            <a:r>
              <a:rPr lang="pt-BR" sz="1138" b="1" dirty="0">
                <a:solidFill>
                  <a:srgbClr val="B6B4AC"/>
                </a:solidFill>
              </a:rPr>
              <a:t>CONTATOS</a:t>
            </a:r>
            <a:endParaRPr lang="en-US" sz="1138" b="1" dirty="0">
              <a:solidFill>
                <a:srgbClr val="B6B4AC"/>
              </a:solidFill>
            </a:endParaRPr>
          </a:p>
        </p:txBody>
      </p:sp>
      <p:sp>
        <p:nvSpPr>
          <p:cNvPr id="3" name="Retângulo 2">
            <a:extLst>
              <a:ext uri="{FF2B5EF4-FFF2-40B4-BE49-F238E27FC236}">
                <a16:creationId xmlns:a16="http://schemas.microsoft.com/office/drawing/2014/main" id="{76F465CE-0BC5-464A-86EA-FA4A206FB42F}"/>
              </a:ext>
            </a:extLst>
          </p:cNvPr>
          <p:cNvSpPr/>
          <p:nvPr/>
        </p:nvSpPr>
        <p:spPr>
          <a:xfrm>
            <a:off x="5198576" y="4130535"/>
            <a:ext cx="2470436" cy="267446"/>
          </a:xfrm>
          <a:prstGeom prst="rect">
            <a:avLst/>
          </a:prstGeom>
        </p:spPr>
        <p:txBody>
          <a:bodyPr wrap="square">
            <a:spAutoFit/>
          </a:bodyPr>
          <a:lstStyle/>
          <a:p>
            <a:pPr algn="ctr"/>
            <a:r>
              <a:rPr lang="pt-BR" sz="1138" dirty="0">
                <a:solidFill>
                  <a:srgbClr val="B6B4AC"/>
                </a:solidFill>
              </a:rPr>
              <a:t>61 2022 XXXX</a:t>
            </a:r>
            <a:endParaRPr lang="en-US" sz="1138" dirty="0">
              <a:solidFill>
                <a:srgbClr val="B6B4AC"/>
              </a:solidFill>
            </a:endParaRPr>
          </a:p>
        </p:txBody>
      </p:sp>
      <p:sp>
        <p:nvSpPr>
          <p:cNvPr id="4" name="Retângulo 3">
            <a:extLst>
              <a:ext uri="{FF2B5EF4-FFF2-40B4-BE49-F238E27FC236}">
                <a16:creationId xmlns:a16="http://schemas.microsoft.com/office/drawing/2014/main" id="{0CC1F27D-9143-44A3-90BD-BEBD9BAA22D3}"/>
              </a:ext>
            </a:extLst>
          </p:cNvPr>
          <p:cNvSpPr/>
          <p:nvPr/>
        </p:nvSpPr>
        <p:spPr>
          <a:xfrm>
            <a:off x="5255917" y="4380604"/>
            <a:ext cx="2470436" cy="267446"/>
          </a:xfrm>
          <a:prstGeom prst="rect">
            <a:avLst/>
          </a:prstGeom>
        </p:spPr>
        <p:txBody>
          <a:bodyPr wrap="square">
            <a:spAutoFit/>
          </a:bodyPr>
          <a:lstStyle/>
          <a:p>
            <a:pPr algn="ctr"/>
            <a:r>
              <a:rPr lang="pt-BR" sz="1138" dirty="0">
                <a:solidFill>
                  <a:srgbClr val="B6B4AC"/>
                </a:solidFill>
              </a:rPr>
              <a:t>xxxxx@inep.gov.br</a:t>
            </a:r>
            <a:endParaRPr lang="en-US" sz="1138" dirty="0">
              <a:solidFill>
                <a:srgbClr val="B6B4AC"/>
              </a:solidFill>
            </a:endParaRPr>
          </a:p>
        </p:txBody>
      </p:sp>
      <p:sp>
        <p:nvSpPr>
          <p:cNvPr id="5" name="CaixaDeTexto 4">
            <a:extLst>
              <a:ext uri="{FF2B5EF4-FFF2-40B4-BE49-F238E27FC236}">
                <a16:creationId xmlns:a16="http://schemas.microsoft.com/office/drawing/2014/main" id="{1962D742-81E0-4F0E-8990-070A64979E23}"/>
              </a:ext>
            </a:extLst>
          </p:cNvPr>
          <p:cNvSpPr txBox="1"/>
          <p:nvPr/>
        </p:nvSpPr>
        <p:spPr>
          <a:xfrm>
            <a:off x="1199523" y="947196"/>
            <a:ext cx="7506954" cy="511037"/>
          </a:xfrm>
          <a:prstGeom prst="rect">
            <a:avLst/>
          </a:prstGeom>
          <a:noFill/>
        </p:spPr>
        <p:txBody>
          <a:bodyPr wrap="square" rtlCol="0">
            <a:spAutoFit/>
          </a:bodyPr>
          <a:lstStyle/>
          <a:p>
            <a:pPr algn="ctr">
              <a:tabLst>
                <a:tab pos="241897" algn="l"/>
              </a:tabLst>
            </a:pPr>
            <a:r>
              <a:rPr lang="pt-BR" sz="2721" b="1" dirty="0">
                <a:solidFill>
                  <a:schemeClr val="tx2">
                    <a:lumMod val="75000"/>
                  </a:schemeClr>
                </a:solidFill>
                <a:latin typeface="+mj-lt"/>
                <a:ea typeface="Verdana" panose="020B0604030504040204" pitchFamily="34" charset="0"/>
                <a:cs typeface="Verdana" panose="020B0604030504040204" pitchFamily="34" charset="0"/>
              </a:rPr>
              <a:t>MUITO OBRIGADO!</a:t>
            </a:r>
            <a:endParaRPr lang="pt-BR" sz="2721" dirty="0">
              <a:solidFill>
                <a:schemeClr val="tx2">
                  <a:lumMod val="75000"/>
                </a:schemeClr>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044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FFA9FE3-4C51-4AF8-88C8-96A9F69334FA}"/>
              </a:ext>
            </a:extLst>
          </p:cNvPr>
          <p:cNvSpPr txBox="1"/>
          <p:nvPr/>
        </p:nvSpPr>
        <p:spPr>
          <a:xfrm>
            <a:off x="5604694" y="2657247"/>
            <a:ext cx="3888432" cy="1323439"/>
          </a:xfrm>
          <a:prstGeom prst="rect">
            <a:avLst/>
          </a:prstGeom>
          <a:noFill/>
        </p:spPr>
        <p:txBody>
          <a:bodyPr wrap="square" rtlCol="0">
            <a:spAutoFit/>
          </a:bodyPr>
          <a:lstStyle/>
          <a:p>
            <a:pPr marL="342900" indent="-342900">
              <a:buFont typeface="Arial" panose="020B0604020202020204" pitchFamily="34" charset="0"/>
              <a:buChar char="•"/>
            </a:pPr>
            <a:r>
              <a:rPr lang="pt-BR" sz="2000" dirty="0">
                <a:solidFill>
                  <a:schemeClr val="tx1">
                    <a:lumMod val="85000"/>
                    <a:lumOff val="15000"/>
                  </a:schemeClr>
                </a:solidFill>
                <a:latin typeface="+mj-lt"/>
                <a:ea typeface="Verdana" panose="020B0604030504040204" pitchFamily="34" charset="0"/>
                <a:cs typeface="Verdana" panose="020B0604030504040204" pitchFamily="34" charset="0"/>
              </a:rPr>
              <a:t>Introdução</a:t>
            </a:r>
          </a:p>
          <a:p>
            <a:pPr marL="342900" indent="-342900">
              <a:buFont typeface="Arial" panose="020B0604020202020204" pitchFamily="34" charset="0"/>
              <a:buChar char="•"/>
            </a:pPr>
            <a:r>
              <a:rPr lang="pt-BR" sz="2000" dirty="0">
                <a:solidFill>
                  <a:schemeClr val="tx1">
                    <a:lumMod val="85000"/>
                    <a:lumOff val="15000"/>
                  </a:schemeClr>
                </a:solidFill>
                <a:latin typeface="+mj-lt"/>
                <a:ea typeface="Verdana" panose="020B0604030504040204" pitchFamily="34" charset="0"/>
                <a:cs typeface="Verdana" panose="020B0604030504040204" pitchFamily="34" charset="0"/>
              </a:rPr>
              <a:t>Metodologia</a:t>
            </a:r>
          </a:p>
          <a:p>
            <a:pPr marL="342900" indent="-342900">
              <a:buFont typeface="Arial" panose="020B0604020202020204" pitchFamily="34" charset="0"/>
              <a:buChar char="•"/>
            </a:pPr>
            <a:r>
              <a:rPr lang="pt-BR" sz="2000" dirty="0">
                <a:solidFill>
                  <a:schemeClr val="tx1">
                    <a:lumMod val="85000"/>
                    <a:lumOff val="15000"/>
                  </a:schemeClr>
                </a:solidFill>
                <a:latin typeface="+mj-lt"/>
                <a:ea typeface="Verdana" panose="020B0604030504040204" pitchFamily="34" charset="0"/>
                <a:cs typeface="Verdana" panose="020B0604030504040204" pitchFamily="34" charset="0"/>
              </a:rPr>
              <a:t>Resultados</a:t>
            </a:r>
          </a:p>
          <a:p>
            <a:pPr marL="342900" indent="-342900">
              <a:buFont typeface="Arial" panose="020B0604020202020204" pitchFamily="34" charset="0"/>
              <a:buChar char="•"/>
            </a:pPr>
            <a:r>
              <a:rPr lang="pt-BR" sz="2000" dirty="0">
                <a:solidFill>
                  <a:schemeClr val="tx1">
                    <a:lumMod val="85000"/>
                    <a:lumOff val="15000"/>
                  </a:schemeClr>
                </a:solidFill>
                <a:latin typeface="+mj-lt"/>
                <a:ea typeface="Verdana" panose="020B0604030504040204" pitchFamily="34" charset="0"/>
                <a:cs typeface="Verdana" panose="020B0604030504040204" pitchFamily="34" charset="0"/>
              </a:rPr>
              <a:t>Considerações finais</a:t>
            </a:r>
          </a:p>
        </p:txBody>
      </p:sp>
      <p:sp>
        <p:nvSpPr>
          <p:cNvPr id="4" name="CaixaDeTexto 3">
            <a:extLst>
              <a:ext uri="{FF2B5EF4-FFF2-40B4-BE49-F238E27FC236}">
                <a16:creationId xmlns:a16="http://schemas.microsoft.com/office/drawing/2014/main" id="{3761757C-64B9-450B-998B-DE556FB8C003}"/>
              </a:ext>
            </a:extLst>
          </p:cNvPr>
          <p:cNvSpPr txBox="1"/>
          <p:nvPr/>
        </p:nvSpPr>
        <p:spPr>
          <a:xfrm>
            <a:off x="5643490" y="1908423"/>
            <a:ext cx="4456185" cy="553998"/>
          </a:xfrm>
          <a:prstGeom prst="rect">
            <a:avLst/>
          </a:prstGeom>
          <a:noFill/>
        </p:spPr>
        <p:txBody>
          <a:bodyPr wrap="square" rtlCol="0">
            <a:spAutoFit/>
          </a:bodyPr>
          <a:lstStyle/>
          <a:p>
            <a:pPr>
              <a:tabLst>
                <a:tab pos="266700" algn="l"/>
              </a:tabLst>
            </a:pPr>
            <a:r>
              <a:rPr lang="pt-BR" sz="3000" b="1" dirty="0">
                <a:solidFill>
                  <a:schemeClr val="tx2"/>
                </a:solidFill>
                <a:latin typeface="Calibri" panose="020F0502020204030204" pitchFamily="34" charset="0"/>
                <a:ea typeface="Verdana" panose="020B0604030504040204" pitchFamily="34" charset="0"/>
                <a:cs typeface="Verdana" panose="020B0604030504040204" pitchFamily="34" charset="0"/>
              </a:rPr>
              <a:t>SUMÁRIO</a:t>
            </a:r>
            <a:endParaRPr lang="pt-BR" sz="3000" dirty="0">
              <a:solidFill>
                <a:schemeClr val="tx2"/>
              </a:solidFill>
              <a:latin typeface="Calibri" panose="020F0502020204030204" pitchFamily="34" charset="0"/>
              <a:ea typeface="Verdana" panose="020B0604030504040204" pitchFamily="34" charset="0"/>
              <a:cs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312738" y="1352235"/>
            <a:ext cx="9280524" cy="4153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Parceria entre o FNDE e o Inep (</a:t>
            </a:r>
            <a:r>
              <a:rPr lang="pt-BR" altLang="pt-BR" sz="2200" dirty="0" err="1">
                <a:solidFill>
                  <a:srgbClr val="000000"/>
                </a:solidFill>
                <a:latin typeface="Calibri" panose="020F0502020204030204" pitchFamily="34" charset="0"/>
              </a:rPr>
              <a:t>Deed</a:t>
            </a:r>
            <a:r>
              <a:rPr lang="pt-BR" altLang="pt-BR" sz="2200" dirty="0">
                <a:solidFill>
                  <a:srgbClr val="000000"/>
                </a:solidFill>
                <a:latin typeface="Calibri" panose="020F0502020204030204" pitchFamily="34" charset="0"/>
              </a:rPr>
              <a:t>) </a:t>
            </a:r>
          </a:p>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Projeção de matrículas por município e etapa de ensino</a:t>
            </a:r>
          </a:p>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Considerando a necessidade do PNLD</a:t>
            </a:r>
          </a:p>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Como outros estudos de projeção, as estimativas apresentadas são baseadas em premissas que não são passíveis de validação e ainda, que o nível de erro dessas estimativas tende a se elevar com mudanças de cenário não antecipadas. </a:t>
            </a:r>
          </a:p>
          <a:p>
            <a:pPr marL="1085850" lvl="1"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Mudanças no perfil etário da população;</a:t>
            </a:r>
          </a:p>
          <a:p>
            <a:pPr marL="1085850" lvl="1"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Migração (nova indústria ou grandes obras);</a:t>
            </a:r>
          </a:p>
          <a:p>
            <a:pPr marL="1085850" lvl="1"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Adoção de políticas locais que modiquem os níveis de frequência;</a:t>
            </a:r>
          </a:p>
          <a:p>
            <a:pPr marL="1085850" lvl="1"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Adoção de políticas locais que modiquem as taxas de promoção, repetência e evasão.</a:t>
            </a:r>
          </a:p>
        </p:txBody>
      </p:sp>
      <p:sp>
        <p:nvSpPr>
          <p:cNvPr id="2" name="CaixaDeTexto 1">
            <a:extLst>
              <a:ext uri="{FF2B5EF4-FFF2-40B4-BE49-F238E27FC236}">
                <a16:creationId xmlns:a16="http://schemas.microsoft.com/office/drawing/2014/main" id="{602EBF26-63E9-2B42-969B-4DCB645C6364}"/>
              </a:ext>
            </a:extLst>
          </p:cNvPr>
          <p:cNvSpPr txBox="1"/>
          <p:nvPr/>
        </p:nvSpPr>
        <p:spPr>
          <a:xfrm>
            <a:off x="344488" y="548680"/>
            <a:ext cx="3024336" cy="584775"/>
          </a:xfrm>
          <a:prstGeom prst="rect">
            <a:avLst/>
          </a:prstGeom>
          <a:noFill/>
        </p:spPr>
        <p:txBody>
          <a:bodyPr wrap="square" rtlCol="0">
            <a:spAutoFit/>
          </a:bodyPr>
          <a:lstStyle/>
          <a:p>
            <a:r>
              <a:rPr lang="pt-BR" sz="3200" b="1" dirty="0"/>
              <a:t>Introdução</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animEffect transition="in" filter="fade">
                                      <p:cBhvr>
                                        <p:cTn id="7" dur="500"/>
                                        <p:tgtEl>
                                          <p:spTgt spid="1024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4" end="4"/>
                                            </p:txEl>
                                          </p:spTgt>
                                        </p:tgtEl>
                                        <p:attrNameLst>
                                          <p:attrName>style.visibility</p:attrName>
                                        </p:attrNameLst>
                                      </p:cBhvr>
                                      <p:to>
                                        <p:strVal val="visible"/>
                                      </p:to>
                                    </p:set>
                                    <p:animEffect transition="in" filter="fade">
                                      <p:cBhvr>
                                        <p:cTn id="10" dur="500"/>
                                        <p:tgtEl>
                                          <p:spTgt spid="1024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animEffect transition="in" filter="fade">
                                      <p:cBhvr>
                                        <p:cTn id="15" dur="500"/>
                                        <p:tgtEl>
                                          <p:spTgt spid="1024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3">
                                            <p:txEl>
                                              <p:pRg st="6" end="6"/>
                                            </p:txEl>
                                          </p:spTgt>
                                        </p:tgtEl>
                                        <p:attrNameLst>
                                          <p:attrName>style.visibility</p:attrName>
                                        </p:attrNameLst>
                                      </p:cBhvr>
                                      <p:to>
                                        <p:strVal val="visible"/>
                                      </p:to>
                                    </p:set>
                                    <p:animEffect transition="in" filter="fade">
                                      <p:cBhvr>
                                        <p:cTn id="20" dur="500"/>
                                        <p:tgtEl>
                                          <p:spTgt spid="1024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animEffect transition="in" filter="fade">
                                      <p:cBhvr>
                                        <p:cTn id="25"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4526B9E-363A-4D69-A998-22D4A807B784}"/>
              </a:ext>
            </a:extLst>
          </p:cNvPr>
          <p:cNvSpPr txBox="1"/>
          <p:nvPr/>
        </p:nvSpPr>
        <p:spPr>
          <a:xfrm>
            <a:off x="5385048" y="3549799"/>
            <a:ext cx="4456185" cy="553998"/>
          </a:xfrm>
          <a:prstGeom prst="rect">
            <a:avLst/>
          </a:prstGeom>
          <a:noFill/>
        </p:spPr>
        <p:txBody>
          <a:bodyPr wrap="square" rtlCol="0">
            <a:spAutoFit/>
          </a:bodyPr>
          <a:lstStyle/>
          <a:p>
            <a:pPr>
              <a:tabLst>
                <a:tab pos="266700" algn="l"/>
              </a:tabLst>
            </a:pPr>
            <a:r>
              <a:rPr lang="pt-BR" sz="3000" b="1" dirty="0">
                <a:solidFill>
                  <a:schemeClr val="tx2"/>
                </a:solidFill>
                <a:latin typeface="+mj-lt"/>
                <a:ea typeface="Verdana" panose="020B0604030504040204" pitchFamily="34" charset="0"/>
                <a:cs typeface="Verdana" panose="020B0604030504040204" pitchFamily="34" charset="0"/>
              </a:rPr>
              <a:t>Metodologia</a:t>
            </a:r>
          </a:p>
        </p:txBody>
      </p:sp>
    </p:spTree>
    <p:extLst>
      <p:ext uri="{BB962C8B-B14F-4D97-AF65-F5344CB8AC3E}">
        <p14:creationId xmlns:p14="http://schemas.microsoft.com/office/powerpoint/2010/main" val="239007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280988" y="266383"/>
            <a:ext cx="9588500" cy="1035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r>
              <a:rPr lang="pt-BR" sz="2200" b="1" dirty="0">
                <a:latin typeface="+mn-lt"/>
              </a:rPr>
              <a:t>Definições</a:t>
            </a:r>
            <a:r>
              <a:rPr lang="pt-BR" sz="2200" dirty="0">
                <a:latin typeface="+mn-lt"/>
              </a:rPr>
              <a:t> - Considerando como etapas de interesse as matrículas do primeiro ano do ensino fundamental à quarta série do ensino médio, foram adotadas as seguintes definições para o cálculo das taxas de fluxo de um dado município</a:t>
            </a:r>
            <a:endParaRPr lang="en-US" altLang="pt-BR" sz="2200" dirty="0">
              <a:solidFill>
                <a:srgbClr val="000000"/>
              </a:solidFill>
              <a:latin typeface="+mn-lt"/>
            </a:endParaRPr>
          </a:p>
        </p:txBody>
      </p:sp>
      <mc:AlternateContent xmlns:mc="http://schemas.openxmlformats.org/markup-compatibility/2006" xmlns:a14="http://schemas.microsoft.com/office/drawing/2010/main">
        <mc:Choice Requires="a14">
          <p:graphicFrame>
            <p:nvGraphicFramePr>
              <p:cNvPr id="6" name="Tabela 5">
                <a:extLst>
                  <a:ext uri="{FF2B5EF4-FFF2-40B4-BE49-F238E27FC236}">
                    <a16:creationId xmlns:a16="http://schemas.microsoft.com/office/drawing/2014/main" id="{2EA90C4D-576E-453A-868C-86BF83BE04C8}"/>
                  </a:ext>
                </a:extLst>
              </p:cNvPr>
              <p:cNvGraphicFramePr>
                <a:graphicFrameLocks noGrp="1"/>
              </p:cNvGraphicFramePr>
              <p:nvPr>
                <p:extLst>
                  <p:ext uri="{D42A27DB-BD31-4B8C-83A1-F6EECF244321}">
                    <p14:modId xmlns:p14="http://schemas.microsoft.com/office/powerpoint/2010/main" val="1292447116"/>
                  </p:ext>
                </p:extLst>
              </p:nvPr>
            </p:nvGraphicFramePr>
            <p:xfrm>
              <a:off x="382618" y="5085184"/>
              <a:ext cx="9136508" cy="1194054"/>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3461868987"/>
                        </a:ext>
                      </a:extLst>
                    </a:gridCol>
                    <a:gridCol w="7289767">
                      <a:extLst>
                        <a:ext uri="{9D8B030D-6E8A-4147-A177-3AD203B41FA5}">
                          <a16:colId xmlns:a16="http://schemas.microsoft.com/office/drawing/2014/main" val="1897507929"/>
                        </a:ext>
                      </a:extLst>
                    </a:gridCol>
                  </a:tblGrid>
                  <a:tr h="342582">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nor/>
                                  </m:rPr>
                                  <a:rPr lang="pt-BR" sz="1600" b="1" dirty="0" smtClean="0">
                                    <a:latin typeface="+mn-lt"/>
                                  </a:rPr>
                                  <m:t>novo</m:t>
                                </m:r>
                              </m:oMath>
                            </m:oMathPara>
                          </a14:m>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marL="108000" algn="l">
                            <a:lnSpc>
                              <a:spcPct val="115000"/>
                            </a:lnSpc>
                            <a:spcAft>
                              <a:spcPts val="0"/>
                            </a:spcAft>
                          </a:pPr>
                          <a:r>
                            <a:rPr lang="pt-BR" sz="1600" b="0" dirty="0">
                              <a:latin typeface="+mn-lt"/>
                            </a:rPr>
                            <a:t>aluno que no ano t+1 está matriculado em alguma etapa de interesse no município e que no ano t não possui matrícula, ou está matriculado em etapas que não aquelas de interesse, ou que está matriculado em outro município, ou que estava matriculado na rede privada. </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extLst>
                      <a:ext uri="{0D108BD9-81ED-4DB2-BD59-A6C34878D82A}">
                        <a16:rowId xmlns:a16="http://schemas.microsoft.com/office/drawing/2014/main" val="1840294110"/>
                      </a:ext>
                    </a:extLst>
                  </a:tr>
                </a:tbl>
              </a:graphicData>
            </a:graphic>
          </p:graphicFrame>
        </mc:Choice>
        <mc:Fallback xmlns="">
          <p:graphicFrame>
            <p:nvGraphicFramePr>
              <p:cNvPr id="6" name="Tabela 5">
                <a:extLst>
                  <a:ext uri="{FF2B5EF4-FFF2-40B4-BE49-F238E27FC236}">
                    <a16:creationId xmlns:a16="http://schemas.microsoft.com/office/drawing/2014/main" id="{2EA90C4D-576E-453A-868C-86BF83BE04C8}"/>
                  </a:ext>
                </a:extLst>
              </p:cNvPr>
              <p:cNvGraphicFramePr>
                <a:graphicFrameLocks noGrp="1"/>
              </p:cNvGraphicFramePr>
              <p:nvPr>
                <p:extLst>
                  <p:ext uri="{D42A27DB-BD31-4B8C-83A1-F6EECF244321}">
                    <p14:modId xmlns:p14="http://schemas.microsoft.com/office/powerpoint/2010/main" val="1292447116"/>
                  </p:ext>
                </p:extLst>
              </p:nvPr>
            </p:nvGraphicFramePr>
            <p:xfrm>
              <a:off x="382618" y="5085184"/>
              <a:ext cx="9136508" cy="1177544"/>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3461868987"/>
                        </a:ext>
                      </a:extLst>
                    </a:gridCol>
                    <a:gridCol w="7289767">
                      <a:extLst>
                        <a:ext uri="{9D8B030D-6E8A-4147-A177-3AD203B41FA5}">
                          <a16:colId xmlns:a16="http://schemas.microsoft.com/office/drawing/2014/main" val="1897507929"/>
                        </a:ext>
                      </a:extLst>
                    </a:gridCol>
                  </a:tblGrid>
                  <a:tr h="1177544">
                    <a:tc>
                      <a:txBody>
                        <a:bodyPr/>
                        <a:lstStyle/>
                        <a:p>
                          <a:endParaRPr lang="pt-BR"/>
                        </a:p>
                      </a:txBody>
                      <a:tcPr marL="0" marR="0" marT="36195" marB="36195" anchor="ctr">
                        <a:blipFill>
                          <a:blip r:embed="rId3"/>
                          <a:stretch>
                            <a:fillRect l="-330" t="-515" r="-395710" b="-7732"/>
                          </a:stretch>
                        </a:blipFill>
                      </a:tcPr>
                    </a:tc>
                    <a:tc>
                      <a:txBody>
                        <a:bodyPr/>
                        <a:lstStyle/>
                        <a:p>
                          <a:pPr marL="108000" algn="l">
                            <a:lnSpc>
                              <a:spcPct val="115000"/>
                            </a:lnSpc>
                            <a:spcAft>
                              <a:spcPts val="0"/>
                            </a:spcAft>
                          </a:pPr>
                          <a:r>
                            <a:rPr lang="pt-BR" sz="1600" b="0" dirty="0">
                              <a:latin typeface="+mn-lt"/>
                            </a:rPr>
                            <a:t>aluno que no ano t+1 está matriculado em alguma etapa de interesse no município e que no ano t não possui matrícula, ou está matriculado em etapas que não aquelas de interesse, ou que está matriculado em outro município, ou que estava matriculado na rede privada. </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extLst>
                      <a:ext uri="{0D108BD9-81ED-4DB2-BD59-A6C34878D82A}">
                        <a16:rowId xmlns:a16="http://schemas.microsoft.com/office/drawing/2014/main" val="18402941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 name="Tabela 1">
                <a:extLst>
                  <a:ext uri="{FF2B5EF4-FFF2-40B4-BE49-F238E27FC236}">
                    <a16:creationId xmlns:a16="http://schemas.microsoft.com/office/drawing/2014/main" id="{B61E3A92-ABCA-4CF0-AA76-65C935A4D539}"/>
                  </a:ext>
                </a:extLst>
              </p:cNvPr>
              <p:cNvGraphicFramePr>
                <a:graphicFrameLocks noGrp="1"/>
              </p:cNvGraphicFramePr>
              <p:nvPr>
                <p:extLst>
                  <p:ext uri="{D42A27DB-BD31-4B8C-83A1-F6EECF244321}">
                    <p14:modId xmlns:p14="http://schemas.microsoft.com/office/powerpoint/2010/main" val="3690839958"/>
                  </p:ext>
                </p:extLst>
              </p:nvPr>
            </p:nvGraphicFramePr>
            <p:xfrm>
              <a:off x="384746" y="1556792"/>
              <a:ext cx="9136508" cy="852712"/>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928022095"/>
                        </a:ext>
                      </a:extLst>
                    </a:gridCol>
                    <a:gridCol w="7289767">
                      <a:extLst>
                        <a:ext uri="{9D8B030D-6E8A-4147-A177-3AD203B41FA5}">
                          <a16:colId xmlns:a16="http://schemas.microsoft.com/office/drawing/2014/main" val="2138604225"/>
                        </a:ext>
                      </a:extLst>
                    </a:gridCol>
                  </a:tblGrid>
                  <a:tr h="852712">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nor/>
                                  </m:rPr>
                                  <a:rPr lang="pt-BR" sz="1600" dirty="0" smtClean="0">
                                    <a:latin typeface="+mn-lt"/>
                                  </a:rPr>
                                  <m:t>promovido</m:t>
                                </m:r>
                              </m:oMath>
                            </m:oMathPara>
                          </a14:m>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marL="108000" algn="l">
                            <a:lnSpc>
                              <a:spcPct val="115000"/>
                            </a:lnSpc>
                            <a:spcAft>
                              <a:spcPts val="0"/>
                            </a:spcAft>
                          </a:pPr>
                          <a:r>
                            <a:rPr lang="pt-BR" sz="1600" b="0" dirty="0">
                              <a:effectLst/>
                              <a:latin typeface="Calibri" panose="020F0502020204030204" pitchFamily="34" charset="0"/>
                              <a:ea typeface="Calibri" panose="020F0502020204030204" pitchFamily="34" charset="0"/>
                              <a:cs typeface="Times New Roman" panose="02020603050405020304" pitchFamily="18" charset="0"/>
                            </a:rPr>
                            <a:t>Aluno que no ano t +1 estava matriculado em etapa superior à do ano t no mesmo município e na mesma rede de ensino (pública)</a:t>
                          </a:r>
                        </a:p>
                      </a:txBody>
                      <a:tcPr marL="0" marR="0" marT="36195" marB="36195" anchor="ctr"/>
                    </a:tc>
                    <a:extLst>
                      <a:ext uri="{0D108BD9-81ED-4DB2-BD59-A6C34878D82A}">
                        <a16:rowId xmlns:a16="http://schemas.microsoft.com/office/drawing/2014/main" val="1519850790"/>
                      </a:ext>
                    </a:extLst>
                  </a:tr>
                </a:tbl>
              </a:graphicData>
            </a:graphic>
          </p:graphicFrame>
        </mc:Choice>
        <mc:Fallback xmlns="">
          <p:graphicFrame>
            <p:nvGraphicFramePr>
              <p:cNvPr id="2" name="Tabela 1">
                <a:extLst>
                  <a:ext uri="{FF2B5EF4-FFF2-40B4-BE49-F238E27FC236}">
                    <a16:creationId xmlns:a16="http://schemas.microsoft.com/office/drawing/2014/main" id="{B61E3A92-ABCA-4CF0-AA76-65C935A4D539}"/>
                  </a:ext>
                </a:extLst>
              </p:cNvPr>
              <p:cNvGraphicFramePr>
                <a:graphicFrameLocks noGrp="1"/>
              </p:cNvGraphicFramePr>
              <p:nvPr>
                <p:extLst>
                  <p:ext uri="{D42A27DB-BD31-4B8C-83A1-F6EECF244321}">
                    <p14:modId xmlns:p14="http://schemas.microsoft.com/office/powerpoint/2010/main" val="3690839958"/>
                  </p:ext>
                </p:extLst>
              </p:nvPr>
            </p:nvGraphicFramePr>
            <p:xfrm>
              <a:off x="384746" y="1556792"/>
              <a:ext cx="9136508" cy="852712"/>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928022095"/>
                        </a:ext>
                      </a:extLst>
                    </a:gridCol>
                    <a:gridCol w="7289767">
                      <a:extLst>
                        <a:ext uri="{9D8B030D-6E8A-4147-A177-3AD203B41FA5}">
                          <a16:colId xmlns:a16="http://schemas.microsoft.com/office/drawing/2014/main" val="2138604225"/>
                        </a:ext>
                      </a:extLst>
                    </a:gridCol>
                  </a:tblGrid>
                  <a:tr h="852712">
                    <a:tc>
                      <a:txBody>
                        <a:bodyPr/>
                        <a:lstStyle/>
                        <a:p>
                          <a:endParaRPr lang="pt-BR"/>
                        </a:p>
                      </a:txBody>
                      <a:tcPr marL="0" marR="0" marT="36195" marB="36195" anchor="ctr">
                        <a:blipFill>
                          <a:blip r:embed="rId4"/>
                          <a:stretch>
                            <a:fillRect l="-330" t="-709" r="-395380" b="-1418"/>
                          </a:stretch>
                        </a:blipFill>
                      </a:tcPr>
                    </a:tc>
                    <a:tc>
                      <a:txBody>
                        <a:bodyPr/>
                        <a:lstStyle/>
                        <a:p>
                          <a:pPr marL="108000" algn="l">
                            <a:lnSpc>
                              <a:spcPct val="115000"/>
                            </a:lnSpc>
                            <a:spcAft>
                              <a:spcPts val="0"/>
                            </a:spcAft>
                          </a:pPr>
                          <a:r>
                            <a:rPr lang="pt-BR" sz="1600" b="0" dirty="0">
                              <a:effectLst/>
                              <a:latin typeface="Calibri" panose="020F0502020204030204" pitchFamily="34" charset="0"/>
                              <a:ea typeface="Calibri" panose="020F0502020204030204" pitchFamily="34" charset="0"/>
                              <a:cs typeface="Times New Roman" panose="02020603050405020304" pitchFamily="18" charset="0"/>
                            </a:rPr>
                            <a:t>Aluno que no ano t +1 estava matriculado em etapa superior à do ano t no mesmo município e na mesma rede de ensino (pública)</a:t>
                          </a:r>
                        </a:p>
                      </a:txBody>
                      <a:tcPr marL="0" marR="0" marT="36195" marB="36195" anchor="ctr"/>
                    </a:tc>
                    <a:extLst>
                      <a:ext uri="{0D108BD9-81ED-4DB2-BD59-A6C34878D82A}">
                        <a16:rowId xmlns:a16="http://schemas.microsoft.com/office/drawing/2014/main" val="151985079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ela 2">
                <a:extLst>
                  <a:ext uri="{FF2B5EF4-FFF2-40B4-BE49-F238E27FC236}">
                    <a16:creationId xmlns:a16="http://schemas.microsoft.com/office/drawing/2014/main" id="{5DC599EE-B80D-4AEA-A4E0-D2C3F94253E2}"/>
                  </a:ext>
                </a:extLst>
              </p:cNvPr>
              <p:cNvGraphicFramePr>
                <a:graphicFrameLocks noGrp="1"/>
              </p:cNvGraphicFramePr>
              <p:nvPr>
                <p:extLst>
                  <p:ext uri="{D42A27DB-BD31-4B8C-83A1-F6EECF244321}">
                    <p14:modId xmlns:p14="http://schemas.microsoft.com/office/powerpoint/2010/main" val="1256053643"/>
                  </p:ext>
                </p:extLst>
              </p:nvPr>
            </p:nvGraphicFramePr>
            <p:xfrm>
              <a:off x="384746" y="2564904"/>
              <a:ext cx="9136508" cy="852712"/>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2572418942"/>
                        </a:ext>
                      </a:extLst>
                    </a:gridCol>
                    <a:gridCol w="7289767">
                      <a:extLst>
                        <a:ext uri="{9D8B030D-6E8A-4147-A177-3AD203B41FA5}">
                          <a16:colId xmlns:a16="http://schemas.microsoft.com/office/drawing/2014/main" val="1948135438"/>
                        </a:ext>
                      </a:extLst>
                    </a:gridCol>
                  </a:tblGrid>
                  <a:tr h="852712">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nor/>
                                  </m:rPr>
                                  <a:rPr lang="pt-BR" sz="1600" b="1" dirty="0" smtClean="0">
                                    <a:latin typeface="+mn-lt"/>
                                  </a:rPr>
                                  <m:t>repetente</m:t>
                                </m:r>
                              </m:oMath>
                            </m:oMathPara>
                          </a14:m>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marL="108000" algn="l">
                            <a:lnSpc>
                              <a:spcPct val="115000"/>
                            </a:lnSpc>
                            <a:spcAft>
                              <a:spcPts val="0"/>
                            </a:spcAft>
                          </a:pPr>
                          <a:r>
                            <a:rPr lang="pt-BR" sz="1600" b="0" dirty="0">
                              <a:effectLst/>
                              <a:latin typeface="Calibri" panose="020F0502020204030204" pitchFamily="34" charset="0"/>
                              <a:ea typeface="Calibri" panose="020F0502020204030204" pitchFamily="34" charset="0"/>
                              <a:cs typeface="Times New Roman" panose="02020603050405020304" pitchFamily="18" charset="0"/>
                            </a:rPr>
                            <a:t>aluno que no ano t+1 está matriculado, no mesmo município e na mesma rede, em etapa igual ou inferior a que estava matriculado no ano t</a:t>
                          </a:r>
                        </a:p>
                      </a:txBody>
                      <a:tcPr marL="0" marR="0" marT="36195" marB="36195" anchor="ctr"/>
                    </a:tc>
                    <a:extLst>
                      <a:ext uri="{0D108BD9-81ED-4DB2-BD59-A6C34878D82A}">
                        <a16:rowId xmlns:a16="http://schemas.microsoft.com/office/drawing/2014/main" val="3703348381"/>
                      </a:ext>
                    </a:extLst>
                  </a:tr>
                </a:tbl>
              </a:graphicData>
            </a:graphic>
          </p:graphicFrame>
        </mc:Choice>
        <mc:Fallback xmlns="">
          <p:graphicFrame>
            <p:nvGraphicFramePr>
              <p:cNvPr id="3" name="Tabela 2">
                <a:extLst>
                  <a:ext uri="{FF2B5EF4-FFF2-40B4-BE49-F238E27FC236}">
                    <a16:creationId xmlns:a16="http://schemas.microsoft.com/office/drawing/2014/main" id="{5DC599EE-B80D-4AEA-A4E0-D2C3F94253E2}"/>
                  </a:ext>
                </a:extLst>
              </p:cNvPr>
              <p:cNvGraphicFramePr>
                <a:graphicFrameLocks noGrp="1"/>
              </p:cNvGraphicFramePr>
              <p:nvPr>
                <p:extLst>
                  <p:ext uri="{D42A27DB-BD31-4B8C-83A1-F6EECF244321}">
                    <p14:modId xmlns:p14="http://schemas.microsoft.com/office/powerpoint/2010/main" val="1256053643"/>
                  </p:ext>
                </p:extLst>
              </p:nvPr>
            </p:nvGraphicFramePr>
            <p:xfrm>
              <a:off x="384746" y="2564904"/>
              <a:ext cx="9136508" cy="852712"/>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2572418942"/>
                        </a:ext>
                      </a:extLst>
                    </a:gridCol>
                    <a:gridCol w="7289767">
                      <a:extLst>
                        <a:ext uri="{9D8B030D-6E8A-4147-A177-3AD203B41FA5}">
                          <a16:colId xmlns:a16="http://schemas.microsoft.com/office/drawing/2014/main" val="1948135438"/>
                        </a:ext>
                      </a:extLst>
                    </a:gridCol>
                  </a:tblGrid>
                  <a:tr h="852712">
                    <a:tc>
                      <a:txBody>
                        <a:bodyPr/>
                        <a:lstStyle/>
                        <a:p>
                          <a:endParaRPr lang="pt-BR"/>
                        </a:p>
                      </a:txBody>
                      <a:tcPr marL="0" marR="0" marT="36195" marB="36195" anchor="ctr">
                        <a:blipFill>
                          <a:blip r:embed="rId5"/>
                          <a:stretch>
                            <a:fillRect l="-330" t="-709" r="-395380" b="-1418"/>
                          </a:stretch>
                        </a:blipFill>
                      </a:tcPr>
                    </a:tc>
                    <a:tc>
                      <a:txBody>
                        <a:bodyPr/>
                        <a:lstStyle/>
                        <a:p>
                          <a:pPr marL="108000" algn="l">
                            <a:lnSpc>
                              <a:spcPct val="115000"/>
                            </a:lnSpc>
                            <a:spcAft>
                              <a:spcPts val="0"/>
                            </a:spcAft>
                          </a:pPr>
                          <a:r>
                            <a:rPr lang="pt-BR" sz="1600" b="0" dirty="0">
                              <a:effectLst/>
                              <a:latin typeface="Calibri" panose="020F0502020204030204" pitchFamily="34" charset="0"/>
                              <a:ea typeface="Calibri" panose="020F0502020204030204" pitchFamily="34" charset="0"/>
                              <a:cs typeface="Times New Roman" panose="02020603050405020304" pitchFamily="18" charset="0"/>
                            </a:rPr>
                            <a:t>aluno que no ano t+1 está matriculado, no mesmo município e na mesma rede, em etapa igual ou inferior a que estava matriculado no ano t</a:t>
                          </a:r>
                        </a:p>
                      </a:txBody>
                      <a:tcPr marL="0" marR="0" marT="36195" marB="36195" anchor="ctr"/>
                    </a:tc>
                    <a:extLst>
                      <a:ext uri="{0D108BD9-81ED-4DB2-BD59-A6C34878D82A}">
                        <a16:rowId xmlns:a16="http://schemas.microsoft.com/office/drawing/2014/main" val="3703348381"/>
                      </a:ext>
                    </a:extLst>
                  </a:tr>
                </a:tbl>
              </a:graphicData>
            </a:graphic>
          </p:graphicFrame>
        </mc:Fallback>
      </mc:AlternateContent>
      <p:graphicFrame>
        <p:nvGraphicFramePr>
          <p:cNvPr id="4" name="Tabela 3">
            <a:extLst>
              <a:ext uri="{FF2B5EF4-FFF2-40B4-BE49-F238E27FC236}">
                <a16:creationId xmlns:a16="http://schemas.microsoft.com/office/drawing/2014/main" id="{DDE783E8-7FA5-4A29-A1BE-C7070EDACDA1}"/>
              </a:ext>
            </a:extLst>
          </p:cNvPr>
          <p:cNvGraphicFramePr>
            <a:graphicFrameLocks noGrp="1"/>
          </p:cNvGraphicFramePr>
          <p:nvPr>
            <p:extLst>
              <p:ext uri="{D42A27DB-BD31-4B8C-83A1-F6EECF244321}">
                <p14:modId xmlns:p14="http://schemas.microsoft.com/office/powerpoint/2010/main" val="1071165650"/>
              </p:ext>
            </p:extLst>
          </p:nvPr>
        </p:nvGraphicFramePr>
        <p:xfrm>
          <a:off x="382618" y="3573016"/>
          <a:ext cx="9136508" cy="1385778"/>
        </p:xfrm>
        <a:graphic>
          <a:graphicData uri="http://schemas.openxmlformats.org/drawingml/2006/table">
            <a:tbl>
              <a:tblPr firstRow="1" firstCol="1" bandRow="1">
                <a:tableStyleId>{69CF1AB2-1976-4502-BF36-3FF5EA218861}</a:tableStyleId>
              </a:tblPr>
              <a:tblGrid>
                <a:gridCol w="1846741">
                  <a:extLst>
                    <a:ext uri="{9D8B030D-6E8A-4147-A177-3AD203B41FA5}">
                      <a16:colId xmlns:a16="http://schemas.microsoft.com/office/drawing/2014/main" val="1613047815"/>
                    </a:ext>
                  </a:extLst>
                </a:gridCol>
                <a:gridCol w="7289767">
                  <a:extLst>
                    <a:ext uri="{9D8B030D-6E8A-4147-A177-3AD203B41FA5}">
                      <a16:colId xmlns:a16="http://schemas.microsoft.com/office/drawing/2014/main" val="612880766"/>
                    </a:ext>
                  </a:extLst>
                </a:gridCol>
              </a:tblGrid>
              <a:tr h="1385778">
                <a:tc>
                  <a:txBody>
                    <a:bodyPr/>
                    <a:lstStyle/>
                    <a:p>
                      <a:pPr algn="ctr">
                        <a:lnSpc>
                          <a:spcPct val="115000"/>
                        </a:lnSpc>
                        <a:spcAft>
                          <a:spcPts val="0"/>
                        </a:spcAft>
                      </a:pPr>
                      <a:r>
                        <a:rPr lang="pt-BR" sz="1600" b="1" dirty="0">
                          <a:latin typeface="+mn-lt"/>
                        </a:rPr>
                        <a:t>evadido</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tc>
                  <a:txBody>
                    <a:bodyPr/>
                    <a:lstStyle/>
                    <a:p>
                      <a:pPr marL="108000" algn="l">
                        <a:lnSpc>
                          <a:spcPct val="115000"/>
                        </a:lnSpc>
                        <a:spcAft>
                          <a:spcPts val="0"/>
                        </a:spcAft>
                      </a:pPr>
                      <a:r>
                        <a:rPr lang="pt-BR" sz="1600" b="0" dirty="0">
                          <a:latin typeface="+mn-lt"/>
                        </a:rPr>
                        <a:t>aluno matriculado em alguma das etapas de interesse no município no ano t, que no ano t+1 não se matricula em qualquer escola, ou que se matricula em etapas que não aquelas de interesse ou que se matricula em outro município em qualquer etapa ou ainda que se matricula na rede privada</a:t>
                      </a:r>
                      <a:endParaRPr lang="pt-B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195" marB="36195" anchor="ctr"/>
                </a:tc>
                <a:extLst>
                  <a:ext uri="{0D108BD9-81ED-4DB2-BD59-A6C34878D82A}">
                    <a16:rowId xmlns:a16="http://schemas.microsoft.com/office/drawing/2014/main" val="2763598438"/>
                  </a:ext>
                </a:extLst>
              </a:tr>
            </a:tbl>
          </a:graphicData>
        </a:graphic>
      </p:graphicFrame>
    </p:spTree>
    <p:extLst>
      <p:ext uri="{BB962C8B-B14F-4D97-AF65-F5344CB8AC3E}">
        <p14:creationId xmlns:p14="http://schemas.microsoft.com/office/powerpoint/2010/main" val="1549135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312738" y="1352235"/>
            <a:ext cx="9280524" cy="178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pPr marL="457200" indent="-457200" algn="just" eaLnBrk="1" hangingPunct="1">
              <a:lnSpc>
                <a:spcPct val="100000"/>
              </a:lnSpc>
              <a:buFont typeface="+mj-lt"/>
              <a:buAutoNum type="arabicPeriod"/>
            </a:pPr>
            <a:r>
              <a:rPr lang="pt-BR" altLang="pt-BR" sz="2200" dirty="0">
                <a:solidFill>
                  <a:srgbClr val="000000"/>
                </a:solidFill>
                <a:latin typeface="Calibri" panose="020F0502020204030204" pitchFamily="34" charset="0"/>
              </a:rPr>
              <a:t>Ajuste de possíveis inconsistências nas taxas de fluxo por município e série;</a:t>
            </a:r>
          </a:p>
          <a:p>
            <a:pPr marL="457200" indent="-457200" algn="just" eaLnBrk="1" hangingPunct="1">
              <a:lnSpc>
                <a:spcPct val="100000"/>
              </a:lnSpc>
              <a:buFont typeface="+mj-lt"/>
              <a:buAutoNum type="arabicPeriod"/>
            </a:pPr>
            <a:r>
              <a:rPr lang="pt-BR" altLang="pt-BR" sz="2200" dirty="0">
                <a:solidFill>
                  <a:srgbClr val="000000"/>
                </a:solidFill>
                <a:latin typeface="Calibri" panose="020F0502020204030204" pitchFamily="34" charset="0"/>
              </a:rPr>
              <a:t>Atualização das taxas de fluxo</a:t>
            </a:r>
          </a:p>
          <a:p>
            <a:pPr marL="457200" indent="-457200" algn="just" eaLnBrk="1" hangingPunct="1">
              <a:lnSpc>
                <a:spcPct val="100000"/>
              </a:lnSpc>
              <a:buFont typeface="+mj-lt"/>
              <a:buAutoNum type="arabicPeriod"/>
            </a:pPr>
            <a:r>
              <a:rPr lang="pt-BR" sz="2200" dirty="0"/>
              <a:t>Estimação do número matrículas de 2018, 2019 e 2020</a:t>
            </a:r>
            <a:endParaRPr lang="pt-BR" altLang="pt-BR" sz="2200" dirty="0">
              <a:solidFill>
                <a:srgbClr val="000000"/>
              </a:solidFill>
              <a:latin typeface="Calibri" panose="020F0502020204030204" pitchFamily="34" charset="0"/>
            </a:endParaRPr>
          </a:p>
          <a:p>
            <a:pPr marL="457200" indent="-457200" algn="just" eaLnBrk="1" hangingPunct="1">
              <a:lnSpc>
                <a:spcPct val="100000"/>
              </a:lnSpc>
              <a:buFont typeface="+mj-lt"/>
              <a:buAutoNum type="arabicPeriod"/>
            </a:pPr>
            <a:endParaRPr lang="pt-BR" altLang="pt-BR" sz="2200" dirty="0">
              <a:solidFill>
                <a:srgbClr val="000000"/>
              </a:solidFill>
              <a:latin typeface="Calibri" panose="020F0502020204030204" pitchFamily="34" charset="0"/>
            </a:endParaRPr>
          </a:p>
          <a:p>
            <a:pPr marL="342900" indent="-342900" algn="just" eaLnBrk="1" hangingPunct="1">
              <a:lnSpc>
                <a:spcPct val="100000"/>
              </a:lnSpc>
              <a:buFont typeface="Arial" panose="020B0604020202020204" pitchFamily="34" charset="0"/>
              <a:buChar char="•"/>
            </a:pPr>
            <a:endParaRPr lang="pt-BR" altLang="pt-BR" sz="2200" dirty="0">
              <a:solidFill>
                <a:srgbClr val="000000"/>
              </a:solidFill>
              <a:latin typeface="Calibri" panose="020F0502020204030204" pitchFamily="34" charset="0"/>
            </a:endParaRPr>
          </a:p>
        </p:txBody>
      </p:sp>
      <p:sp>
        <p:nvSpPr>
          <p:cNvPr id="2" name="CaixaDeTexto 1">
            <a:extLst>
              <a:ext uri="{FF2B5EF4-FFF2-40B4-BE49-F238E27FC236}">
                <a16:creationId xmlns:a16="http://schemas.microsoft.com/office/drawing/2014/main" id="{602EBF26-63E9-2B42-969B-4DCB645C6364}"/>
              </a:ext>
            </a:extLst>
          </p:cNvPr>
          <p:cNvSpPr txBox="1"/>
          <p:nvPr/>
        </p:nvSpPr>
        <p:spPr>
          <a:xfrm>
            <a:off x="344488" y="548680"/>
            <a:ext cx="2088232" cy="584775"/>
          </a:xfrm>
          <a:prstGeom prst="rect">
            <a:avLst/>
          </a:prstGeom>
          <a:noFill/>
        </p:spPr>
        <p:txBody>
          <a:bodyPr wrap="square" rtlCol="0">
            <a:spAutoFit/>
          </a:bodyPr>
          <a:lstStyle/>
          <a:p>
            <a:r>
              <a:rPr lang="pt-BR" sz="3200" b="1" dirty="0"/>
              <a:t>Etapas</a:t>
            </a:r>
          </a:p>
        </p:txBody>
      </p:sp>
    </p:spTree>
    <p:extLst>
      <p:ext uri="{BB962C8B-B14F-4D97-AF65-F5344CB8AC3E}">
        <p14:creationId xmlns:p14="http://schemas.microsoft.com/office/powerpoint/2010/main" val="14835528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280988" y="266383"/>
            <a:ext cx="9588500" cy="2122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pPr algn="just" eaLnBrk="1" hangingPunct="1">
              <a:lnSpc>
                <a:spcPct val="100000"/>
              </a:lnSpc>
            </a:pPr>
            <a:r>
              <a:rPr lang="pt-BR" altLang="pt-BR" sz="2200" b="1" dirty="0">
                <a:solidFill>
                  <a:srgbClr val="000000"/>
                </a:solidFill>
                <a:latin typeface="Calibri" panose="020F0502020204030204" pitchFamily="34" charset="0"/>
              </a:rPr>
              <a:t>Primeiro passo – ajuste de possíveis inconsistências nas taxas de fluxo por município e série</a:t>
            </a:r>
          </a:p>
          <a:p>
            <a:pPr algn="just" eaLnBrk="1" hangingPunct="1">
              <a:lnSpc>
                <a:spcPct val="100000"/>
              </a:lnSpc>
            </a:pPr>
            <a:endParaRPr lang="pt-BR" altLang="pt-BR" sz="2200" dirty="0">
              <a:solidFill>
                <a:srgbClr val="000000"/>
              </a:solidFill>
              <a:latin typeface="Calibri" panose="020F0502020204030204" pitchFamily="34" charset="0"/>
            </a:endParaRPr>
          </a:p>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Máximo taxa de promoção 2016-2017 = taxa de aprovação 2016</a:t>
            </a:r>
          </a:p>
          <a:p>
            <a:pPr marL="342900" indent="-342900" algn="just" eaLnBrk="1" hangingPunct="1">
              <a:lnSpc>
                <a:spcPct val="100000"/>
              </a:lnSpc>
              <a:buFont typeface="Arial" panose="020B0604020202020204" pitchFamily="34" charset="0"/>
              <a:buChar char="•"/>
            </a:pPr>
            <a:endParaRPr lang="pt-BR" altLang="pt-BR" sz="2200" dirty="0">
              <a:solidFill>
                <a:srgbClr val="000000"/>
              </a:solidFill>
              <a:latin typeface="Calibri" panose="020F0502020204030204" pitchFamily="34" charset="0"/>
            </a:endParaRPr>
          </a:p>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Máximo taxa de repetência 2016-2017 = não aprovados 2016 (100% - </a:t>
            </a:r>
            <a:r>
              <a:rPr lang="pt-BR" altLang="pt-BR" sz="2200" dirty="0" err="1">
                <a:solidFill>
                  <a:srgbClr val="000000"/>
                </a:solidFill>
                <a:latin typeface="Calibri" panose="020F0502020204030204" pitchFamily="34" charset="0"/>
              </a:rPr>
              <a:t>aprov</a:t>
            </a:r>
            <a:r>
              <a:rPr lang="pt-BR" altLang="pt-BR" sz="2200" dirty="0">
                <a:solidFill>
                  <a:srgbClr val="000000"/>
                </a:solidFill>
                <a:latin typeface="Calibri" panose="020F0502020204030204" pitchFamily="34" charset="0"/>
              </a:rPr>
              <a:t>.)</a:t>
            </a:r>
          </a:p>
        </p:txBody>
      </p:sp>
      <p:graphicFrame>
        <p:nvGraphicFramePr>
          <p:cNvPr id="2" name="Tabela 1">
            <a:extLst>
              <a:ext uri="{FF2B5EF4-FFF2-40B4-BE49-F238E27FC236}">
                <a16:creationId xmlns:a16="http://schemas.microsoft.com/office/drawing/2014/main" id="{F1CFE9FE-D949-43B6-8CE7-45366DACBC23}"/>
              </a:ext>
            </a:extLst>
          </p:cNvPr>
          <p:cNvGraphicFramePr>
            <a:graphicFrameLocks noGrp="1"/>
          </p:cNvGraphicFramePr>
          <p:nvPr>
            <p:extLst>
              <p:ext uri="{D42A27DB-BD31-4B8C-83A1-F6EECF244321}">
                <p14:modId xmlns:p14="http://schemas.microsoft.com/office/powerpoint/2010/main" val="1679321230"/>
              </p:ext>
            </p:extLst>
          </p:nvPr>
        </p:nvGraphicFramePr>
        <p:xfrm>
          <a:off x="524507" y="5106888"/>
          <a:ext cx="8856986" cy="914400"/>
        </p:xfrm>
        <a:graphic>
          <a:graphicData uri="http://schemas.openxmlformats.org/drawingml/2006/table">
            <a:tbl>
              <a:tblPr firstRow="1" firstCol="1">
                <a:tableStyleId>{5C22544A-7EE6-4342-B048-85BDC9FD1C3A}</a:tableStyleId>
              </a:tblPr>
              <a:tblGrid>
                <a:gridCol w="2016758">
                  <a:extLst>
                    <a:ext uri="{9D8B030D-6E8A-4147-A177-3AD203B41FA5}">
                      <a16:colId xmlns:a16="http://schemas.microsoft.com/office/drawing/2014/main" val="2331866406"/>
                    </a:ext>
                  </a:extLst>
                </a:gridCol>
                <a:gridCol w="550363">
                  <a:extLst>
                    <a:ext uri="{9D8B030D-6E8A-4147-A177-3AD203B41FA5}">
                      <a16:colId xmlns:a16="http://schemas.microsoft.com/office/drawing/2014/main" val="1115898197"/>
                    </a:ext>
                  </a:extLst>
                </a:gridCol>
                <a:gridCol w="550363">
                  <a:extLst>
                    <a:ext uri="{9D8B030D-6E8A-4147-A177-3AD203B41FA5}">
                      <a16:colId xmlns:a16="http://schemas.microsoft.com/office/drawing/2014/main" val="3829679235"/>
                    </a:ext>
                  </a:extLst>
                </a:gridCol>
                <a:gridCol w="550363">
                  <a:extLst>
                    <a:ext uri="{9D8B030D-6E8A-4147-A177-3AD203B41FA5}">
                      <a16:colId xmlns:a16="http://schemas.microsoft.com/office/drawing/2014/main" val="1556410308"/>
                    </a:ext>
                  </a:extLst>
                </a:gridCol>
                <a:gridCol w="550363">
                  <a:extLst>
                    <a:ext uri="{9D8B030D-6E8A-4147-A177-3AD203B41FA5}">
                      <a16:colId xmlns:a16="http://schemas.microsoft.com/office/drawing/2014/main" val="3409403373"/>
                    </a:ext>
                  </a:extLst>
                </a:gridCol>
                <a:gridCol w="550363">
                  <a:extLst>
                    <a:ext uri="{9D8B030D-6E8A-4147-A177-3AD203B41FA5}">
                      <a16:colId xmlns:a16="http://schemas.microsoft.com/office/drawing/2014/main" val="3510627479"/>
                    </a:ext>
                  </a:extLst>
                </a:gridCol>
                <a:gridCol w="550363">
                  <a:extLst>
                    <a:ext uri="{9D8B030D-6E8A-4147-A177-3AD203B41FA5}">
                      <a16:colId xmlns:a16="http://schemas.microsoft.com/office/drawing/2014/main" val="3977035459"/>
                    </a:ext>
                  </a:extLst>
                </a:gridCol>
                <a:gridCol w="550363">
                  <a:extLst>
                    <a:ext uri="{9D8B030D-6E8A-4147-A177-3AD203B41FA5}">
                      <a16:colId xmlns:a16="http://schemas.microsoft.com/office/drawing/2014/main" val="2434781371"/>
                    </a:ext>
                  </a:extLst>
                </a:gridCol>
                <a:gridCol w="550363">
                  <a:extLst>
                    <a:ext uri="{9D8B030D-6E8A-4147-A177-3AD203B41FA5}">
                      <a16:colId xmlns:a16="http://schemas.microsoft.com/office/drawing/2014/main" val="1528268191"/>
                    </a:ext>
                  </a:extLst>
                </a:gridCol>
                <a:gridCol w="550363">
                  <a:extLst>
                    <a:ext uri="{9D8B030D-6E8A-4147-A177-3AD203B41FA5}">
                      <a16:colId xmlns:a16="http://schemas.microsoft.com/office/drawing/2014/main" val="1120280490"/>
                    </a:ext>
                  </a:extLst>
                </a:gridCol>
                <a:gridCol w="628987">
                  <a:extLst>
                    <a:ext uri="{9D8B030D-6E8A-4147-A177-3AD203B41FA5}">
                      <a16:colId xmlns:a16="http://schemas.microsoft.com/office/drawing/2014/main" val="1640412199"/>
                    </a:ext>
                  </a:extLst>
                </a:gridCol>
                <a:gridCol w="628987">
                  <a:extLst>
                    <a:ext uri="{9D8B030D-6E8A-4147-A177-3AD203B41FA5}">
                      <a16:colId xmlns:a16="http://schemas.microsoft.com/office/drawing/2014/main" val="2276925257"/>
                    </a:ext>
                  </a:extLst>
                </a:gridCol>
                <a:gridCol w="628987">
                  <a:extLst>
                    <a:ext uri="{9D8B030D-6E8A-4147-A177-3AD203B41FA5}">
                      <a16:colId xmlns:a16="http://schemas.microsoft.com/office/drawing/2014/main" val="2994413847"/>
                    </a:ext>
                  </a:extLst>
                </a:gridCol>
              </a:tblGrid>
              <a:tr h="0">
                <a:tc>
                  <a:txBody>
                    <a:bodyPr/>
                    <a:lstStyle/>
                    <a:p>
                      <a:pPr algn="l" fontAlgn="b"/>
                      <a:r>
                        <a:rPr lang="pt-BR" sz="1600" u="none" strike="noStrike">
                          <a:effectLst/>
                        </a:rPr>
                        <a:t>Série</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1º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2º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3º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4º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5º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6º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7º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8º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9º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1ª EM</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2ª EM</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3ª EM</a:t>
                      </a:r>
                      <a:endParaRPr lang="pt-BR" sz="16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2627306022"/>
                  </a:ext>
                </a:extLst>
              </a:tr>
              <a:tr h="184150">
                <a:tc>
                  <a:txBody>
                    <a:bodyPr/>
                    <a:lstStyle/>
                    <a:p>
                      <a:pPr algn="l" fontAlgn="b"/>
                      <a:r>
                        <a:rPr lang="pt-BR" sz="1600" u="none" strike="noStrike" dirty="0">
                          <a:effectLst/>
                        </a:rPr>
                        <a:t>P05 (prom./</a:t>
                      </a:r>
                      <a:r>
                        <a:rPr lang="pt-BR" sz="1600" u="none" strike="noStrike" dirty="0" err="1">
                          <a:effectLst/>
                        </a:rPr>
                        <a:t>aprov</a:t>
                      </a:r>
                      <a:r>
                        <a:rPr lang="pt-BR" sz="1600" u="none" strike="noStrike" dirty="0">
                          <a:effectLst/>
                        </a:rPr>
                        <a:t>.)</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rtl="0" fontAlgn="ctr"/>
                      <a:r>
                        <a:rPr lang="pt-BR" sz="1600" u="none" strike="noStrike" dirty="0">
                          <a:effectLst/>
                        </a:rPr>
                        <a:t>82,3</a:t>
                      </a:r>
                      <a:endParaRPr lang="pt-BR" sz="1600" b="0" i="0" u="none" strike="noStrike" dirty="0">
                        <a:solidFill>
                          <a:srgbClr val="000000"/>
                        </a:solidFill>
                        <a:effectLst/>
                        <a:latin typeface="Arial" panose="020B0604020202020204" pitchFamily="34" charset="0"/>
                      </a:endParaRPr>
                    </a:p>
                  </a:txBody>
                  <a:tcPr anchor="ctr"/>
                </a:tc>
                <a:tc>
                  <a:txBody>
                    <a:bodyPr/>
                    <a:lstStyle/>
                    <a:p>
                      <a:pPr algn="ctr" fontAlgn="b"/>
                      <a:r>
                        <a:rPr lang="pt-BR" sz="1600" u="none" strike="noStrike" dirty="0">
                          <a:effectLst/>
                        </a:rPr>
                        <a:t>82,6</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82,7</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83,3</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79,0</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81,5</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80,3</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81,1</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59,1</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74,8</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76,5</a:t>
                      </a:r>
                      <a:endParaRPr lang="pt-BR" sz="1600" b="0" i="0" u="none" strike="noStrike" dirty="0">
                        <a:solidFill>
                          <a:srgbClr val="000000"/>
                        </a:solidFill>
                        <a:effectLst/>
                        <a:latin typeface="Calibri" panose="020F0502020204030204" pitchFamily="34" charset="0"/>
                      </a:endParaRPr>
                    </a:p>
                  </a:txBody>
                  <a:tcPr anchor="b"/>
                </a:tc>
                <a:tc>
                  <a:txBody>
                    <a:bodyPr/>
                    <a:lstStyle/>
                    <a:p>
                      <a:pPr algn="ctr" fontAlgn="b"/>
                      <a:r>
                        <a:rPr lang="pt-BR" sz="1600" b="0" i="0" u="none" strike="noStrike" dirty="0">
                          <a:solidFill>
                            <a:srgbClr val="000000"/>
                          </a:solidFill>
                          <a:effectLst/>
                          <a:latin typeface="Calibri" panose="020F0502020204030204" pitchFamily="34" charset="0"/>
                        </a:rPr>
                        <a:t>-</a:t>
                      </a:r>
                    </a:p>
                  </a:txBody>
                  <a:tcPr anchor="b"/>
                </a:tc>
                <a:extLst>
                  <a:ext uri="{0D108BD9-81ED-4DB2-BD59-A6C34878D82A}">
                    <a16:rowId xmlns:a16="http://schemas.microsoft.com/office/drawing/2014/main" val="2008321194"/>
                  </a:ext>
                </a:extLst>
              </a:tr>
            </a:tbl>
          </a:graphicData>
        </a:graphic>
      </p:graphicFrame>
      <p:graphicFrame>
        <p:nvGraphicFramePr>
          <p:cNvPr id="4" name="Tabela 3">
            <a:extLst>
              <a:ext uri="{FF2B5EF4-FFF2-40B4-BE49-F238E27FC236}">
                <a16:creationId xmlns:a16="http://schemas.microsoft.com/office/drawing/2014/main" id="{9096999A-3CDE-425B-83D8-6A1348F73D09}"/>
              </a:ext>
            </a:extLst>
          </p:cNvPr>
          <p:cNvGraphicFramePr>
            <a:graphicFrameLocks noGrp="1"/>
          </p:cNvGraphicFramePr>
          <p:nvPr>
            <p:extLst>
              <p:ext uri="{D42A27DB-BD31-4B8C-83A1-F6EECF244321}">
                <p14:modId xmlns:p14="http://schemas.microsoft.com/office/powerpoint/2010/main" val="1412256422"/>
              </p:ext>
            </p:extLst>
          </p:nvPr>
        </p:nvGraphicFramePr>
        <p:xfrm>
          <a:off x="524507" y="3447176"/>
          <a:ext cx="8856986" cy="914400"/>
        </p:xfrm>
        <a:graphic>
          <a:graphicData uri="http://schemas.openxmlformats.org/drawingml/2006/table">
            <a:tbl>
              <a:tblPr firstRow="1" firstCol="1">
                <a:tableStyleId>{5C22544A-7EE6-4342-B048-85BDC9FD1C3A}</a:tableStyleId>
              </a:tblPr>
              <a:tblGrid>
                <a:gridCol w="2016758">
                  <a:extLst>
                    <a:ext uri="{9D8B030D-6E8A-4147-A177-3AD203B41FA5}">
                      <a16:colId xmlns:a16="http://schemas.microsoft.com/office/drawing/2014/main" val="2331866406"/>
                    </a:ext>
                  </a:extLst>
                </a:gridCol>
                <a:gridCol w="550363">
                  <a:extLst>
                    <a:ext uri="{9D8B030D-6E8A-4147-A177-3AD203B41FA5}">
                      <a16:colId xmlns:a16="http://schemas.microsoft.com/office/drawing/2014/main" val="1115898197"/>
                    </a:ext>
                  </a:extLst>
                </a:gridCol>
                <a:gridCol w="550363">
                  <a:extLst>
                    <a:ext uri="{9D8B030D-6E8A-4147-A177-3AD203B41FA5}">
                      <a16:colId xmlns:a16="http://schemas.microsoft.com/office/drawing/2014/main" val="3829679235"/>
                    </a:ext>
                  </a:extLst>
                </a:gridCol>
                <a:gridCol w="550363">
                  <a:extLst>
                    <a:ext uri="{9D8B030D-6E8A-4147-A177-3AD203B41FA5}">
                      <a16:colId xmlns:a16="http://schemas.microsoft.com/office/drawing/2014/main" val="1556410308"/>
                    </a:ext>
                  </a:extLst>
                </a:gridCol>
                <a:gridCol w="550363">
                  <a:extLst>
                    <a:ext uri="{9D8B030D-6E8A-4147-A177-3AD203B41FA5}">
                      <a16:colId xmlns:a16="http://schemas.microsoft.com/office/drawing/2014/main" val="3409403373"/>
                    </a:ext>
                  </a:extLst>
                </a:gridCol>
                <a:gridCol w="550363">
                  <a:extLst>
                    <a:ext uri="{9D8B030D-6E8A-4147-A177-3AD203B41FA5}">
                      <a16:colId xmlns:a16="http://schemas.microsoft.com/office/drawing/2014/main" val="3510627479"/>
                    </a:ext>
                  </a:extLst>
                </a:gridCol>
                <a:gridCol w="550363">
                  <a:extLst>
                    <a:ext uri="{9D8B030D-6E8A-4147-A177-3AD203B41FA5}">
                      <a16:colId xmlns:a16="http://schemas.microsoft.com/office/drawing/2014/main" val="3977035459"/>
                    </a:ext>
                  </a:extLst>
                </a:gridCol>
                <a:gridCol w="550363">
                  <a:extLst>
                    <a:ext uri="{9D8B030D-6E8A-4147-A177-3AD203B41FA5}">
                      <a16:colId xmlns:a16="http://schemas.microsoft.com/office/drawing/2014/main" val="2434781371"/>
                    </a:ext>
                  </a:extLst>
                </a:gridCol>
                <a:gridCol w="550363">
                  <a:extLst>
                    <a:ext uri="{9D8B030D-6E8A-4147-A177-3AD203B41FA5}">
                      <a16:colId xmlns:a16="http://schemas.microsoft.com/office/drawing/2014/main" val="1528268191"/>
                    </a:ext>
                  </a:extLst>
                </a:gridCol>
                <a:gridCol w="550363">
                  <a:extLst>
                    <a:ext uri="{9D8B030D-6E8A-4147-A177-3AD203B41FA5}">
                      <a16:colId xmlns:a16="http://schemas.microsoft.com/office/drawing/2014/main" val="1120280490"/>
                    </a:ext>
                  </a:extLst>
                </a:gridCol>
                <a:gridCol w="628987">
                  <a:extLst>
                    <a:ext uri="{9D8B030D-6E8A-4147-A177-3AD203B41FA5}">
                      <a16:colId xmlns:a16="http://schemas.microsoft.com/office/drawing/2014/main" val="1640412199"/>
                    </a:ext>
                  </a:extLst>
                </a:gridCol>
                <a:gridCol w="628987">
                  <a:extLst>
                    <a:ext uri="{9D8B030D-6E8A-4147-A177-3AD203B41FA5}">
                      <a16:colId xmlns:a16="http://schemas.microsoft.com/office/drawing/2014/main" val="2276925257"/>
                    </a:ext>
                  </a:extLst>
                </a:gridCol>
                <a:gridCol w="628987">
                  <a:extLst>
                    <a:ext uri="{9D8B030D-6E8A-4147-A177-3AD203B41FA5}">
                      <a16:colId xmlns:a16="http://schemas.microsoft.com/office/drawing/2014/main" val="2994413847"/>
                    </a:ext>
                  </a:extLst>
                </a:gridCol>
              </a:tblGrid>
              <a:tr h="0">
                <a:tc>
                  <a:txBody>
                    <a:bodyPr/>
                    <a:lstStyle/>
                    <a:p>
                      <a:pPr algn="l" fontAlgn="b"/>
                      <a:r>
                        <a:rPr lang="pt-BR" sz="1600" u="none" strike="noStrike">
                          <a:effectLst/>
                        </a:rPr>
                        <a:t>Série</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1º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2º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3º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4º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5º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6º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7º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8º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9º EF</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1ª EM</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a:effectLst/>
                        </a:rPr>
                        <a:t>2ª EM</a:t>
                      </a:r>
                      <a:endParaRPr lang="pt-BR" sz="1600" b="0" i="0" u="none" strike="noStrike">
                        <a:solidFill>
                          <a:srgbClr val="000000"/>
                        </a:solidFill>
                        <a:effectLst/>
                        <a:latin typeface="Calibri" panose="020F0502020204030204" pitchFamily="34" charset="0"/>
                      </a:endParaRPr>
                    </a:p>
                  </a:txBody>
                  <a:tcPr anchor="b"/>
                </a:tc>
                <a:tc>
                  <a:txBody>
                    <a:bodyPr/>
                    <a:lstStyle/>
                    <a:p>
                      <a:pPr algn="ctr" fontAlgn="b"/>
                      <a:r>
                        <a:rPr lang="pt-BR" sz="1600" u="none" strike="noStrike" dirty="0">
                          <a:effectLst/>
                        </a:rPr>
                        <a:t>3ª EM</a:t>
                      </a:r>
                      <a:endParaRPr lang="pt-BR" sz="16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2627306022"/>
                  </a:ext>
                </a:extLst>
              </a:tr>
              <a:tr h="184150">
                <a:tc>
                  <a:txBody>
                    <a:bodyPr/>
                    <a:lstStyle/>
                    <a:p>
                      <a:pPr marL="0" algn="l" defTabSz="829361" rtl="0" eaLnBrk="1" fontAlgn="b" latinLnBrk="0" hangingPunct="1"/>
                      <a:r>
                        <a:rPr lang="pt-BR" sz="1600" b="1" u="none" strike="noStrike" kern="1200" dirty="0">
                          <a:solidFill>
                            <a:schemeClr val="lt1"/>
                          </a:solidFill>
                          <a:effectLst/>
                          <a:latin typeface="+mn-lt"/>
                          <a:ea typeface="+mn-ea"/>
                          <a:cs typeface="+mn-cs"/>
                        </a:rPr>
                        <a:t>P99 (% de novos)</a:t>
                      </a:r>
                    </a:p>
                  </a:txBody>
                  <a:tcPr anchor="b"/>
                </a:tc>
                <a:tc>
                  <a:txBody>
                    <a:bodyPr/>
                    <a:lstStyle/>
                    <a:p>
                      <a:pPr algn="ctr" rtl="0" fontAlgn="ctr"/>
                      <a:r>
                        <a:rPr lang="pt-BR" sz="1600" b="0" i="0" u="none" strike="noStrike" dirty="0">
                          <a:solidFill>
                            <a:srgbClr val="000000"/>
                          </a:solidFill>
                          <a:effectLst/>
                          <a:latin typeface="Arial" panose="020B0604020202020204" pitchFamily="34" charset="0"/>
                        </a:rPr>
                        <a:t>-</a:t>
                      </a:r>
                    </a:p>
                  </a:txBody>
                  <a:tcPr anchor="ctr"/>
                </a:tc>
                <a:tc>
                  <a:txBody>
                    <a:bodyPr/>
                    <a:lstStyle/>
                    <a:p>
                      <a:pPr algn="ctr" rtl="0" fontAlgn="ctr"/>
                      <a:r>
                        <a:rPr lang="pt-BR" sz="1600" b="0" i="0" u="none" strike="noStrike" dirty="0">
                          <a:solidFill>
                            <a:srgbClr val="000000"/>
                          </a:solidFill>
                          <a:effectLst/>
                          <a:latin typeface="+mn-lt"/>
                        </a:rPr>
                        <a:t>28,6</a:t>
                      </a:r>
                    </a:p>
                  </a:txBody>
                  <a:tcPr marL="6350" marR="6350" marT="6350" marB="0" anchor="ctr"/>
                </a:tc>
                <a:tc>
                  <a:txBody>
                    <a:bodyPr/>
                    <a:lstStyle/>
                    <a:p>
                      <a:pPr algn="ctr" fontAlgn="b"/>
                      <a:r>
                        <a:rPr lang="pt-BR" sz="1600" b="0" i="0" u="none" strike="noStrike" dirty="0">
                          <a:solidFill>
                            <a:srgbClr val="000000"/>
                          </a:solidFill>
                          <a:effectLst/>
                          <a:latin typeface="+mn-lt"/>
                        </a:rPr>
                        <a:t>22,9</a:t>
                      </a:r>
                    </a:p>
                  </a:txBody>
                  <a:tcPr marL="6350" marR="6350" marT="6350" marB="0" anchor="ctr"/>
                </a:tc>
                <a:tc>
                  <a:txBody>
                    <a:bodyPr/>
                    <a:lstStyle/>
                    <a:p>
                      <a:pPr algn="ctr" fontAlgn="b"/>
                      <a:r>
                        <a:rPr lang="pt-BR" sz="1600" b="0" i="0" u="none" strike="noStrike" dirty="0">
                          <a:solidFill>
                            <a:srgbClr val="000000"/>
                          </a:solidFill>
                          <a:effectLst/>
                          <a:latin typeface="+mn-lt"/>
                        </a:rPr>
                        <a:t>21,1</a:t>
                      </a:r>
                    </a:p>
                  </a:txBody>
                  <a:tcPr marL="6350" marR="6350" marT="6350" marB="0" anchor="ctr"/>
                </a:tc>
                <a:tc>
                  <a:txBody>
                    <a:bodyPr/>
                    <a:lstStyle/>
                    <a:p>
                      <a:pPr algn="ctr" fontAlgn="b"/>
                      <a:r>
                        <a:rPr lang="pt-BR" sz="1600" b="0" i="0" u="none" strike="noStrike" dirty="0">
                          <a:solidFill>
                            <a:srgbClr val="000000"/>
                          </a:solidFill>
                          <a:effectLst/>
                          <a:latin typeface="+mn-lt"/>
                        </a:rPr>
                        <a:t>21,7</a:t>
                      </a:r>
                    </a:p>
                  </a:txBody>
                  <a:tcPr marL="6350" marR="6350" marT="6350" marB="0" anchor="ctr"/>
                </a:tc>
                <a:tc>
                  <a:txBody>
                    <a:bodyPr/>
                    <a:lstStyle/>
                    <a:p>
                      <a:pPr algn="ctr" fontAlgn="b"/>
                      <a:r>
                        <a:rPr lang="pt-BR" sz="1600" b="0" i="0" u="none" strike="noStrike" dirty="0">
                          <a:solidFill>
                            <a:srgbClr val="000000"/>
                          </a:solidFill>
                          <a:effectLst/>
                          <a:latin typeface="+mn-lt"/>
                        </a:rPr>
                        <a:t>27,1</a:t>
                      </a:r>
                    </a:p>
                  </a:txBody>
                  <a:tcPr marL="6350" marR="6350" marT="6350" marB="0" anchor="ctr"/>
                </a:tc>
                <a:tc>
                  <a:txBody>
                    <a:bodyPr/>
                    <a:lstStyle/>
                    <a:p>
                      <a:pPr algn="ctr" fontAlgn="b"/>
                      <a:r>
                        <a:rPr lang="pt-BR" sz="1600" b="0" i="0" u="none" strike="noStrike" dirty="0">
                          <a:solidFill>
                            <a:srgbClr val="000000"/>
                          </a:solidFill>
                          <a:effectLst/>
                          <a:latin typeface="+mn-lt"/>
                        </a:rPr>
                        <a:t>21,9</a:t>
                      </a:r>
                    </a:p>
                  </a:txBody>
                  <a:tcPr marL="6350" marR="6350" marT="6350" marB="0" anchor="ctr"/>
                </a:tc>
                <a:tc>
                  <a:txBody>
                    <a:bodyPr/>
                    <a:lstStyle/>
                    <a:p>
                      <a:pPr algn="ctr" fontAlgn="b"/>
                      <a:r>
                        <a:rPr lang="pt-BR" sz="1600" b="0" i="0" u="none" strike="noStrike" dirty="0">
                          <a:solidFill>
                            <a:srgbClr val="000000"/>
                          </a:solidFill>
                          <a:effectLst/>
                          <a:latin typeface="+mn-lt"/>
                        </a:rPr>
                        <a:t>23,6</a:t>
                      </a:r>
                    </a:p>
                  </a:txBody>
                  <a:tcPr marL="6350" marR="6350" marT="6350" marB="0" anchor="ctr"/>
                </a:tc>
                <a:tc>
                  <a:txBody>
                    <a:bodyPr/>
                    <a:lstStyle/>
                    <a:p>
                      <a:pPr algn="ctr" fontAlgn="b"/>
                      <a:r>
                        <a:rPr lang="pt-BR" sz="1600" b="0" i="0" u="none" strike="noStrike" dirty="0">
                          <a:solidFill>
                            <a:srgbClr val="000000"/>
                          </a:solidFill>
                          <a:effectLst/>
                          <a:latin typeface="+mn-lt"/>
                        </a:rPr>
                        <a:t>24,0</a:t>
                      </a:r>
                    </a:p>
                  </a:txBody>
                  <a:tcPr marL="6350" marR="6350" marT="6350" marB="0" anchor="ctr"/>
                </a:tc>
                <a:tc>
                  <a:txBody>
                    <a:bodyPr/>
                    <a:lstStyle/>
                    <a:p>
                      <a:pPr algn="ctr" fontAlgn="b"/>
                      <a:r>
                        <a:rPr lang="pt-BR" sz="1600" b="0" i="0" u="none" strike="noStrike" dirty="0">
                          <a:solidFill>
                            <a:srgbClr val="000000"/>
                          </a:solidFill>
                          <a:effectLst/>
                          <a:latin typeface="+mn-lt"/>
                        </a:rPr>
                        <a:t>49,6</a:t>
                      </a:r>
                    </a:p>
                  </a:txBody>
                  <a:tcPr marL="6350" marR="6350" marT="6350" marB="0" anchor="ctr"/>
                </a:tc>
                <a:tc>
                  <a:txBody>
                    <a:bodyPr/>
                    <a:lstStyle/>
                    <a:p>
                      <a:pPr algn="ctr" fontAlgn="b"/>
                      <a:r>
                        <a:rPr lang="pt-BR" sz="1600" b="0" i="0" u="none" strike="noStrike" dirty="0">
                          <a:solidFill>
                            <a:srgbClr val="000000"/>
                          </a:solidFill>
                          <a:effectLst/>
                          <a:latin typeface="+mn-lt"/>
                        </a:rPr>
                        <a:t>29,4</a:t>
                      </a:r>
                    </a:p>
                  </a:txBody>
                  <a:tcPr marL="6350" marR="6350" marT="6350" marB="0" anchor="ctr"/>
                </a:tc>
                <a:tc>
                  <a:txBody>
                    <a:bodyPr/>
                    <a:lstStyle/>
                    <a:p>
                      <a:pPr algn="ctr" fontAlgn="b"/>
                      <a:r>
                        <a:rPr lang="pt-BR" sz="1600" b="0" i="0" u="none" strike="noStrike" dirty="0">
                          <a:solidFill>
                            <a:srgbClr val="000000"/>
                          </a:solidFill>
                          <a:effectLst/>
                          <a:latin typeface="+mn-lt"/>
                        </a:rPr>
                        <a:t>34,7</a:t>
                      </a:r>
                    </a:p>
                  </a:txBody>
                  <a:tcPr marL="6350" marR="6350" marT="6350" marB="0" anchor="ctr"/>
                </a:tc>
                <a:extLst>
                  <a:ext uri="{0D108BD9-81ED-4DB2-BD59-A6C34878D82A}">
                    <a16:rowId xmlns:a16="http://schemas.microsoft.com/office/drawing/2014/main" val="2008321194"/>
                  </a:ext>
                </a:extLst>
              </a:tr>
            </a:tbl>
          </a:graphicData>
        </a:graphic>
      </p:graphicFrame>
      <p:sp>
        <p:nvSpPr>
          <p:cNvPr id="3" name="Retângulo 2">
            <a:extLst>
              <a:ext uri="{FF2B5EF4-FFF2-40B4-BE49-F238E27FC236}">
                <a16:creationId xmlns:a16="http://schemas.microsoft.com/office/drawing/2014/main" id="{E2209176-B1A8-4276-BA8C-7E267382E405}"/>
              </a:ext>
            </a:extLst>
          </p:cNvPr>
          <p:cNvSpPr/>
          <p:nvPr/>
        </p:nvSpPr>
        <p:spPr>
          <a:xfrm>
            <a:off x="280988" y="4603993"/>
            <a:ext cx="9131729" cy="430887"/>
          </a:xfrm>
          <a:prstGeom prst="rect">
            <a:avLst/>
          </a:prstGeom>
        </p:spPr>
        <p:txBody>
          <a:bodyPr wrap="square">
            <a:spAutoFit/>
          </a:bodyPr>
          <a:lstStyle/>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Mínimo razão promoção/aprovação = percentil 5 observado municípios: </a:t>
            </a:r>
          </a:p>
        </p:txBody>
      </p:sp>
      <p:sp>
        <p:nvSpPr>
          <p:cNvPr id="5" name="Retângulo 4">
            <a:extLst>
              <a:ext uri="{FF2B5EF4-FFF2-40B4-BE49-F238E27FC236}">
                <a16:creationId xmlns:a16="http://schemas.microsoft.com/office/drawing/2014/main" id="{D7E88E95-6188-4433-9FE8-6E99375B168B}"/>
              </a:ext>
            </a:extLst>
          </p:cNvPr>
          <p:cNvSpPr/>
          <p:nvPr/>
        </p:nvSpPr>
        <p:spPr>
          <a:xfrm>
            <a:off x="280987" y="2636912"/>
            <a:ext cx="9131729" cy="769441"/>
          </a:xfrm>
          <a:prstGeom prst="rect">
            <a:avLst/>
          </a:prstGeom>
        </p:spPr>
        <p:txBody>
          <a:bodyPr wrap="square">
            <a:spAutoFit/>
          </a:bodyPr>
          <a:lstStyle/>
          <a:p>
            <a:pPr marL="342900" indent="-342900" algn="just" eaLnBrk="1" hangingPunct="1">
              <a:lnSpc>
                <a:spcPct val="100000"/>
              </a:lnSpc>
              <a:buFont typeface="Arial" panose="020B0604020202020204" pitchFamily="34" charset="0"/>
              <a:buChar char="•"/>
            </a:pPr>
            <a:r>
              <a:rPr lang="pt-BR" altLang="pt-BR" sz="2200" dirty="0">
                <a:solidFill>
                  <a:srgbClr val="000000"/>
                </a:solidFill>
                <a:latin typeface="Calibri" panose="020F0502020204030204" pitchFamily="34" charset="0"/>
              </a:rPr>
              <a:t>Máximo percentual de novos em 2017 = percentil 99 observado nos municípios</a:t>
            </a:r>
          </a:p>
        </p:txBody>
      </p:sp>
    </p:spTree>
    <p:extLst>
      <p:ext uri="{BB962C8B-B14F-4D97-AF65-F5344CB8AC3E}">
        <p14:creationId xmlns:p14="http://schemas.microsoft.com/office/powerpoint/2010/main" val="12381952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fade">
                                      <p:cBhvr>
                                        <p:cTn id="7" dur="500"/>
                                        <p:tgtEl>
                                          <p:spTgt spid="1024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280988" y="266383"/>
            <a:ext cx="9588500" cy="483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pPr algn="just" eaLnBrk="1" hangingPunct="1">
              <a:lnSpc>
                <a:spcPct val="100000"/>
              </a:lnSpc>
            </a:pPr>
            <a:r>
              <a:rPr lang="pt-BR" altLang="pt-BR" sz="2200" b="1" dirty="0">
                <a:solidFill>
                  <a:srgbClr val="000000"/>
                </a:solidFill>
                <a:latin typeface="Calibri" panose="020F0502020204030204" pitchFamily="34" charset="0"/>
              </a:rPr>
              <a:t>Segundo passo – atualização das taxas de fluxo</a:t>
            </a:r>
          </a:p>
          <a:p>
            <a:pPr algn="just" eaLnBrk="1" hangingPunct="1">
              <a:lnSpc>
                <a:spcPct val="100000"/>
              </a:lnSpc>
            </a:pPr>
            <a:endParaRPr lang="pt-BR" altLang="pt-BR" sz="2200" dirty="0">
              <a:solidFill>
                <a:srgbClr val="000000"/>
              </a:solidFill>
              <a:latin typeface="Calibri" panose="020F0502020204030204" pitchFamily="34" charset="0"/>
            </a:endParaRPr>
          </a:p>
          <a:p>
            <a:pPr algn="just" eaLnBrk="1" hangingPunct="1">
              <a:lnSpc>
                <a:spcPct val="100000"/>
              </a:lnSpc>
            </a:pPr>
            <a:r>
              <a:rPr lang="pt-BR" altLang="pt-BR" sz="2200" dirty="0">
                <a:solidFill>
                  <a:srgbClr val="000000"/>
                </a:solidFill>
                <a:latin typeface="Calibri" panose="020F0502020204030204" pitchFamily="34" charset="0"/>
              </a:rPr>
              <a:t>Observada a alta correlação entre as taxas de fluxo escolar, período 2016-2017, e as taxas de rendimento no ano de 2016, utilizou-se a variação observada nas taxas de rendimento entre 2016 e 2017 para estimar as taxas fluxo do período 2017-2018.</a:t>
            </a:r>
          </a:p>
          <a:p>
            <a:pPr algn="just" eaLnBrk="1" hangingPunct="1">
              <a:lnSpc>
                <a:spcPct val="100000"/>
              </a:lnSpc>
            </a:pPr>
            <a:endParaRPr lang="pt-BR" altLang="pt-BR" sz="2200" dirty="0">
              <a:solidFill>
                <a:srgbClr val="000000"/>
              </a:solidFill>
              <a:latin typeface="Calibri" panose="020F0502020204030204" pitchFamily="34" charset="0"/>
            </a:endParaRPr>
          </a:p>
          <a:p>
            <a:pPr algn="just" eaLnBrk="1" hangingPunct="1">
              <a:lnSpc>
                <a:spcPct val="100000"/>
              </a:lnSpc>
            </a:pPr>
            <a:r>
              <a:rPr lang="pt-BR" altLang="pt-BR" sz="2200" dirty="0">
                <a:solidFill>
                  <a:srgbClr val="000000"/>
                </a:solidFill>
                <a:latin typeface="+mn-lt"/>
              </a:rPr>
              <a:t>A taxa de promoção de cada série e município do período 2017-2018 foi estimada aplicando-se o aumento relativo da taxa de aprovação entre 2016 e 2017 sobre a taxa de promoção do período 2017-2018. </a:t>
            </a:r>
          </a:p>
          <a:p>
            <a:pPr algn="just" eaLnBrk="1" hangingPunct="1">
              <a:lnSpc>
                <a:spcPct val="100000"/>
              </a:lnSpc>
            </a:pPr>
            <a:endParaRPr lang="pt-BR" altLang="pt-BR" sz="2200" dirty="0">
              <a:solidFill>
                <a:srgbClr val="000000"/>
              </a:solidFill>
              <a:latin typeface="+mn-lt"/>
            </a:endParaRPr>
          </a:p>
          <a:p>
            <a:pPr algn="just" eaLnBrk="1" hangingPunct="1">
              <a:lnSpc>
                <a:spcPct val="100000"/>
              </a:lnSpc>
            </a:pPr>
            <a:r>
              <a:rPr lang="pt-BR" altLang="pt-BR" sz="2200" dirty="0">
                <a:solidFill>
                  <a:srgbClr val="000000"/>
                </a:solidFill>
                <a:latin typeface="+mn-lt"/>
              </a:rPr>
              <a:t>A taxa de repetência do período 2017-2018 foi estimada de forma similar considerando a variação relativa do percentual de não aprovados entre 2016 e 2017.</a:t>
            </a:r>
            <a:endParaRPr lang="en-US" altLang="pt-BR" sz="2200" dirty="0">
              <a:solidFill>
                <a:srgbClr val="000000"/>
              </a:solidFill>
              <a:latin typeface="Calibri" panose="020F0502020204030204" pitchFamily="34" charset="0"/>
            </a:endParaRPr>
          </a:p>
        </p:txBody>
      </p:sp>
      <p:sp>
        <p:nvSpPr>
          <p:cNvPr id="3" name="Retângulo 2">
            <a:extLst>
              <a:ext uri="{FF2B5EF4-FFF2-40B4-BE49-F238E27FC236}">
                <a16:creationId xmlns:a16="http://schemas.microsoft.com/office/drawing/2014/main" id="{46AC6969-3A78-43F8-8529-72088253C9B5}"/>
              </a:ext>
            </a:extLst>
          </p:cNvPr>
          <p:cNvSpPr/>
          <p:nvPr/>
        </p:nvSpPr>
        <p:spPr>
          <a:xfrm>
            <a:off x="200472" y="6095037"/>
            <a:ext cx="6976268" cy="646331"/>
          </a:xfrm>
          <a:prstGeom prst="rect">
            <a:avLst/>
          </a:prstGeom>
        </p:spPr>
        <p:txBody>
          <a:bodyPr wrap="square">
            <a:spAutoFit/>
          </a:bodyPr>
          <a:lstStyle/>
          <a:p>
            <a:pPr algn="just" eaLnBrk="1" hangingPunct="1">
              <a:lnSpc>
                <a:spcPct val="100000"/>
              </a:lnSpc>
            </a:pPr>
            <a:r>
              <a:rPr lang="pt-BR" altLang="pt-BR" sz="1200" dirty="0">
                <a:solidFill>
                  <a:srgbClr val="000000"/>
                </a:solidFill>
              </a:rPr>
              <a:t>Nota: o valor da taxa de repetência estimado por essa abordagem foi limitado de forma a receber no máximo o valor complementar da taxa de promoção estimada (100-taxa de promoção estimada). </a:t>
            </a:r>
          </a:p>
          <a:p>
            <a:pPr algn="just" eaLnBrk="1" hangingPunct="1">
              <a:lnSpc>
                <a:spcPct val="100000"/>
              </a:lnSpc>
            </a:pPr>
            <a:endParaRPr lang="pt-BR" altLang="pt-B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63882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726E947-4B71-4A64-9D66-1FD8A821F58F}"/>
              </a:ext>
            </a:extLst>
          </p:cNvPr>
          <p:cNvSpPr>
            <a:spLocks noChangeArrowheads="1"/>
          </p:cNvSpPr>
          <p:nvPr/>
        </p:nvSpPr>
        <p:spPr bwMode="auto">
          <a:xfrm>
            <a:off x="280988" y="296863"/>
            <a:ext cx="9588500" cy="294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icrosoft YaHei" panose="020B0503020204020204" pitchFamily="34" charset="-122"/>
              </a:defRPr>
            </a:lvl9pPr>
          </a:lstStyle>
          <a:p>
            <a:r>
              <a:rPr lang="pt-BR" sz="2200" b="1" dirty="0">
                <a:latin typeface="+mn-lt"/>
              </a:rPr>
              <a:t>Terceiro passo – estimação do número matrículas de 2018, 2019 e 2020</a:t>
            </a:r>
          </a:p>
          <a:p>
            <a:endParaRPr lang="pt-BR" sz="2200" dirty="0">
              <a:latin typeface="+mn-lt"/>
            </a:endParaRPr>
          </a:p>
          <a:p>
            <a:r>
              <a:rPr lang="pt-BR" sz="2200" dirty="0">
                <a:latin typeface="+mn-lt"/>
              </a:rPr>
              <a:t>matrículas Censo Escolar de 2017 + taxas de fluxo 2017-2018 = </a:t>
            </a:r>
          </a:p>
          <a:p>
            <a:r>
              <a:rPr lang="pt-BR" sz="2200" dirty="0">
                <a:latin typeface="+mn-lt"/>
              </a:rPr>
              <a:t>projeção de matrículas de 2018 </a:t>
            </a:r>
          </a:p>
          <a:p>
            <a:endParaRPr lang="pt-BR" sz="2200" dirty="0">
              <a:latin typeface="+mn-lt"/>
            </a:endParaRPr>
          </a:p>
          <a:p>
            <a:r>
              <a:rPr lang="pt-BR" sz="2200" dirty="0">
                <a:latin typeface="+mn-lt"/>
              </a:rPr>
              <a:t>Para o cálculo da projeção de 2019 considerou-se as mesmas taxas de fluxo (período 2017-2018) aplicadas às matrículas projetadas para 2018 – o mesmo procedimento foi aplicado para o cálculo da projeção de 2020. </a:t>
            </a:r>
          </a:p>
          <a:p>
            <a:pPr algn="just" eaLnBrk="1" hangingPunct="1">
              <a:lnSpc>
                <a:spcPct val="100000"/>
              </a:lnSpc>
            </a:pPr>
            <a:endParaRPr lang="en-US" altLang="pt-BR" sz="2200" dirty="0">
              <a:solidFill>
                <a:srgbClr val="000000"/>
              </a:solidFill>
              <a:latin typeface="+mn-lt"/>
            </a:endParaRPr>
          </a:p>
        </p:txBody>
      </p:sp>
    </p:spTree>
    <p:extLst>
      <p:ext uri="{BB962C8B-B14F-4D97-AF65-F5344CB8AC3E}">
        <p14:creationId xmlns:p14="http://schemas.microsoft.com/office/powerpoint/2010/main" val="2895925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oslideInep">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TotalTime>
  <Words>1082</Words>
  <Application>Microsoft Office PowerPoint</Application>
  <PresentationFormat>Papel A4 (210 x 297 mm)</PresentationFormat>
  <Paragraphs>159</Paragraphs>
  <Slides>14</Slides>
  <Notes>10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Microsoft YaHei</vt:lpstr>
      <vt:lpstr>Arial</vt:lpstr>
      <vt:lpstr>Calibri</vt:lpstr>
      <vt:lpstr>Cambria Math</vt:lpstr>
      <vt:lpstr>Segoe UI</vt:lpstr>
      <vt:lpstr>Times New Roman</vt:lpstr>
      <vt:lpstr>Verdana</vt:lpstr>
      <vt:lpstr>novoslideInep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 Barreiro Campos</dc:creator>
  <cp:lastModifiedBy>JANINE DE ALMEIDA MENEZES</cp:lastModifiedBy>
  <cp:revision>118</cp:revision>
  <cp:lastPrinted>1601-01-01T00:00:00Z</cp:lastPrinted>
  <dcterms:created xsi:type="dcterms:W3CDTF">2017-02-08T19:39:43Z</dcterms:created>
  <dcterms:modified xsi:type="dcterms:W3CDTF">2020-02-27T14:52:23Z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 Company</vt:lpwstr>
  </property>
  <property fmtid="{D5CDD505-2E9C-101B-9397-08002B2CF9AE}" pid="4" name="HiddenSlides">
    <vt:r8>0</vt:r8>
  </property>
  <property fmtid="{D5CDD505-2E9C-101B-9397-08002B2CF9AE}" pid="5" name="HyperlinksChanged">
    <vt:bool>false</vt:bool>
  </property>
  <property fmtid="{D5CDD505-2E9C-101B-9397-08002B2CF9AE}" pid="6" name="LinksUpToDate">
    <vt:bool>false</vt:bool>
  </property>
  <property fmtid="{D5CDD505-2E9C-101B-9397-08002B2CF9AE}" pid="7" name="MMClips">
    <vt:r8>0</vt:r8>
  </property>
  <property fmtid="{D5CDD505-2E9C-101B-9397-08002B2CF9AE}" pid="8" name="Notes">
    <vt:r8>0</vt:r8>
  </property>
  <property fmtid="{D5CDD505-2E9C-101B-9397-08002B2CF9AE}" pid="9" name="PresentationFormat">
    <vt:lpwstr>Papel A4 (210 x 297 mm)</vt:lpwstr>
  </property>
  <property fmtid="{D5CDD505-2E9C-101B-9397-08002B2CF9AE}" pid="10" name="ScaleCrop">
    <vt:bool>false</vt:bool>
  </property>
  <property fmtid="{D5CDD505-2E9C-101B-9397-08002B2CF9AE}" pid="11" name="ShareDoc">
    <vt:bool>false</vt:bool>
  </property>
  <property fmtid="{D5CDD505-2E9C-101B-9397-08002B2CF9AE}" pid="12" name="Slides">
    <vt:r8>40</vt:r8>
  </property>
</Properties>
</file>